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8" r:id="rId3"/>
    <p:sldId id="264" r:id="rId4"/>
    <p:sldId id="263" r:id="rId5"/>
    <p:sldId id="262" r:id="rId6"/>
    <p:sldId id="257" r:id="rId7"/>
    <p:sldId id="259" r:id="rId8"/>
    <p:sldId id="260" r:id="rId9"/>
    <p:sldId id="271" r:id="rId10"/>
    <p:sldId id="270" r:id="rId11"/>
    <p:sldId id="272" r:id="rId12"/>
    <p:sldId id="273" r:id="rId13"/>
    <p:sldId id="274" r:id="rId14"/>
    <p:sldId id="268" r:id="rId15"/>
    <p:sldId id="265" r:id="rId16"/>
    <p:sldId id="261" r:id="rId17"/>
    <p:sldId id="267" r:id="rId18"/>
    <p:sldId id="275" r:id="rId19"/>
    <p:sldId id="276" r:id="rId20"/>
    <p:sldId id="277" r:id="rId2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aret Levine" initials="ML" lastIdx="1" clrIdx="0">
    <p:extLst>
      <p:ext uri="{19B8F6BF-5375-455C-9EA6-DF929625EA0E}">
        <p15:presenceInfo xmlns:p15="http://schemas.microsoft.com/office/powerpoint/2012/main" userId="7d03441fe0b3f0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270" autoAdjust="0"/>
  </p:normalViewPr>
  <p:slideViewPr>
    <p:cSldViewPr snapToGrid="0">
      <p:cViewPr varScale="1">
        <p:scale>
          <a:sx n="69" d="100"/>
          <a:sy n="69" d="100"/>
        </p:scale>
        <p:origin x="1157"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BD33FB8-AB1E-4A80-8972-A5462430A0B3}" type="datetimeFigureOut">
              <a:rPr lang="en-US" smtClean="0"/>
              <a:t>10/18/2023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98D304C-9140-4A92-918A-616D5FA10D7E}" type="slidenum">
              <a:rPr lang="en-US" smtClean="0"/>
              <a:t>‹#›</a:t>
            </a:fld>
            <a:endParaRPr lang="en-US"/>
          </a:p>
        </p:txBody>
      </p:sp>
    </p:spTree>
    <p:extLst>
      <p:ext uri="{BB962C8B-B14F-4D97-AF65-F5344CB8AC3E}">
        <p14:creationId xmlns:p14="http://schemas.microsoft.com/office/powerpoint/2010/main" val="381055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8D304C-9140-4A92-918A-616D5FA10D7E}" type="slidenum">
              <a:rPr lang="en-US" smtClean="0"/>
              <a:t>5</a:t>
            </a:fld>
            <a:endParaRPr lang="en-US"/>
          </a:p>
        </p:txBody>
      </p:sp>
    </p:spTree>
    <p:extLst>
      <p:ext uri="{BB962C8B-B14F-4D97-AF65-F5344CB8AC3E}">
        <p14:creationId xmlns:p14="http://schemas.microsoft.com/office/powerpoint/2010/main" val="38622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D304C-9140-4A92-918A-616D5FA10D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2579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D304C-9140-4A92-918A-616D5FA10D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285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D304C-9140-4A92-918A-616D5FA10D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0212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D304C-9140-4A92-918A-616D5FA10D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7064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D304C-9140-4A92-918A-616D5FA10D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5870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8D304C-9140-4A92-918A-616D5FA10D7E}" type="slidenum">
              <a:rPr lang="en-US" smtClean="0"/>
              <a:t>16</a:t>
            </a:fld>
            <a:endParaRPr lang="en-US"/>
          </a:p>
        </p:txBody>
      </p:sp>
    </p:spTree>
    <p:extLst>
      <p:ext uri="{BB962C8B-B14F-4D97-AF65-F5344CB8AC3E}">
        <p14:creationId xmlns:p14="http://schemas.microsoft.com/office/powerpoint/2010/main" val="985922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D304C-9140-4A92-918A-616D5FA10D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6544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D304C-9140-4A92-918A-616D5FA10D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867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F2E7-F273-3CB2-43B6-E292D15A96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2DD980-775B-037B-8BEA-8939798DFF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FBF665-DCB4-254C-3D01-D42BD5860FD9}"/>
              </a:ext>
            </a:extLst>
          </p:cNvPr>
          <p:cNvSpPr>
            <a:spLocks noGrp="1"/>
          </p:cNvSpPr>
          <p:nvPr>
            <p:ph type="dt" sz="half" idx="10"/>
          </p:nvPr>
        </p:nvSpPr>
        <p:spPr/>
        <p:txBody>
          <a:bodyPr/>
          <a:lstStyle/>
          <a:p>
            <a:fld id="{665743E9-4C4C-40B6-B723-AB05A26667AF}" type="datetime1">
              <a:rPr lang="en-US" smtClean="0"/>
              <a:t>10/18/2023</a:t>
            </a:fld>
            <a:endParaRPr lang="en-US"/>
          </a:p>
        </p:txBody>
      </p:sp>
      <p:sp>
        <p:nvSpPr>
          <p:cNvPr id="5" name="Footer Placeholder 4">
            <a:extLst>
              <a:ext uri="{FF2B5EF4-FFF2-40B4-BE49-F238E27FC236}">
                <a16:creationId xmlns:a16="http://schemas.microsoft.com/office/drawing/2014/main" id="{3741EEEC-FB2E-8DF3-B78F-7E501AA02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98AED0-B674-82EE-44A0-982C698BD9F1}"/>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233466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3DDCF-FD40-8466-A34F-E6EF5DF865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77E620-0897-037C-BA21-AB06BA0448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049FB-95D9-5FB5-1AF9-B5DAA9E0560F}"/>
              </a:ext>
            </a:extLst>
          </p:cNvPr>
          <p:cNvSpPr>
            <a:spLocks noGrp="1"/>
          </p:cNvSpPr>
          <p:nvPr>
            <p:ph type="dt" sz="half" idx="10"/>
          </p:nvPr>
        </p:nvSpPr>
        <p:spPr/>
        <p:txBody>
          <a:bodyPr/>
          <a:lstStyle/>
          <a:p>
            <a:fld id="{DF0ECE89-DC6E-47E0-9314-98C1D246E252}" type="datetime1">
              <a:rPr lang="en-US" smtClean="0"/>
              <a:t>10/18/2023</a:t>
            </a:fld>
            <a:endParaRPr lang="en-US"/>
          </a:p>
        </p:txBody>
      </p:sp>
      <p:sp>
        <p:nvSpPr>
          <p:cNvPr id="5" name="Footer Placeholder 4">
            <a:extLst>
              <a:ext uri="{FF2B5EF4-FFF2-40B4-BE49-F238E27FC236}">
                <a16:creationId xmlns:a16="http://schemas.microsoft.com/office/drawing/2014/main" id="{AE5769E5-1F00-D22E-6135-4987F672B6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F21E05-97B6-98BF-C5FB-B3CD77F2FA4C}"/>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211444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D808CD-C274-F8DE-55BB-B405CC291F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208567-1205-3E3F-7610-644E6F4877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4C7A-B94B-5182-432D-4039BDD03FCC}"/>
              </a:ext>
            </a:extLst>
          </p:cNvPr>
          <p:cNvSpPr>
            <a:spLocks noGrp="1"/>
          </p:cNvSpPr>
          <p:nvPr>
            <p:ph type="dt" sz="half" idx="10"/>
          </p:nvPr>
        </p:nvSpPr>
        <p:spPr/>
        <p:txBody>
          <a:bodyPr/>
          <a:lstStyle/>
          <a:p>
            <a:fld id="{8B0A3E58-0CC6-4542-8F33-552F4A912A35}" type="datetime1">
              <a:rPr lang="en-US" smtClean="0"/>
              <a:t>10/18/2023</a:t>
            </a:fld>
            <a:endParaRPr lang="en-US"/>
          </a:p>
        </p:txBody>
      </p:sp>
      <p:sp>
        <p:nvSpPr>
          <p:cNvPr id="5" name="Footer Placeholder 4">
            <a:extLst>
              <a:ext uri="{FF2B5EF4-FFF2-40B4-BE49-F238E27FC236}">
                <a16:creationId xmlns:a16="http://schemas.microsoft.com/office/drawing/2014/main" id="{F36C290D-EBBA-B8B7-F946-55BFEB931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07FFE-2888-FE32-5BA8-BE9AA9337905}"/>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84250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CA89-AA6F-42FF-87BC-6DF08F23DD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911FA1-2503-FA3A-3713-D1B4CE4492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AE2276-B140-A6E2-F2A1-44585D6D3B86}"/>
              </a:ext>
            </a:extLst>
          </p:cNvPr>
          <p:cNvSpPr>
            <a:spLocks noGrp="1"/>
          </p:cNvSpPr>
          <p:nvPr>
            <p:ph type="dt" sz="half" idx="10"/>
          </p:nvPr>
        </p:nvSpPr>
        <p:spPr/>
        <p:txBody>
          <a:bodyPr/>
          <a:lstStyle/>
          <a:p>
            <a:fld id="{65899289-36D1-4C8E-AED9-E116AEE0C1A8}" type="datetime1">
              <a:rPr lang="en-US" smtClean="0"/>
              <a:t>10/18/2023</a:t>
            </a:fld>
            <a:endParaRPr lang="en-US"/>
          </a:p>
        </p:txBody>
      </p:sp>
      <p:sp>
        <p:nvSpPr>
          <p:cNvPr id="5" name="Footer Placeholder 4">
            <a:extLst>
              <a:ext uri="{FF2B5EF4-FFF2-40B4-BE49-F238E27FC236}">
                <a16:creationId xmlns:a16="http://schemas.microsoft.com/office/drawing/2014/main" id="{3CBB6F43-BE11-E738-3145-DC2232B46C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3D4B6-1556-0624-A4F1-7B15D59803BC}"/>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43510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707BF-9BCD-58CE-5FA3-D7B5F4B9FE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0BE830-1FA8-AE69-71E8-A797290020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6DC111-28F1-D2F0-9522-60A9FAC7F68D}"/>
              </a:ext>
            </a:extLst>
          </p:cNvPr>
          <p:cNvSpPr>
            <a:spLocks noGrp="1"/>
          </p:cNvSpPr>
          <p:nvPr>
            <p:ph type="dt" sz="half" idx="10"/>
          </p:nvPr>
        </p:nvSpPr>
        <p:spPr/>
        <p:txBody>
          <a:bodyPr/>
          <a:lstStyle/>
          <a:p>
            <a:fld id="{ECA8B4B7-76F8-487D-B980-58905D69A223}" type="datetime1">
              <a:rPr lang="en-US" smtClean="0"/>
              <a:t>10/18/2023</a:t>
            </a:fld>
            <a:endParaRPr lang="en-US"/>
          </a:p>
        </p:txBody>
      </p:sp>
      <p:sp>
        <p:nvSpPr>
          <p:cNvPr id="5" name="Footer Placeholder 4">
            <a:extLst>
              <a:ext uri="{FF2B5EF4-FFF2-40B4-BE49-F238E27FC236}">
                <a16:creationId xmlns:a16="http://schemas.microsoft.com/office/drawing/2014/main" id="{5F2E348A-C499-D9FB-0B39-B251133E5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A56C7-2D14-BC7C-2B03-AD8B13774035}"/>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54272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0BDA-C689-033B-7F75-3825024119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5749C-1191-727D-7270-4575A3704F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C90B60-D45A-D5C1-D834-5E2DA29D63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61448B-502F-B241-85D1-2E4692FD8F8F}"/>
              </a:ext>
            </a:extLst>
          </p:cNvPr>
          <p:cNvSpPr>
            <a:spLocks noGrp="1"/>
          </p:cNvSpPr>
          <p:nvPr>
            <p:ph type="dt" sz="half" idx="10"/>
          </p:nvPr>
        </p:nvSpPr>
        <p:spPr/>
        <p:txBody>
          <a:bodyPr/>
          <a:lstStyle/>
          <a:p>
            <a:fld id="{73E3E971-09F8-4A43-83A6-7130F2417AEE}" type="datetime1">
              <a:rPr lang="en-US" smtClean="0"/>
              <a:t>10/18/2023</a:t>
            </a:fld>
            <a:endParaRPr lang="en-US"/>
          </a:p>
        </p:txBody>
      </p:sp>
      <p:sp>
        <p:nvSpPr>
          <p:cNvPr id="6" name="Footer Placeholder 5">
            <a:extLst>
              <a:ext uri="{FF2B5EF4-FFF2-40B4-BE49-F238E27FC236}">
                <a16:creationId xmlns:a16="http://schemas.microsoft.com/office/drawing/2014/main" id="{E2A074B3-C2C9-BB83-4D13-E2C98DCBBB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135417-A828-8D21-49D6-77CBF01244E9}"/>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86577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66A64-78E7-AA53-E0AE-0A5E4A976B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16CDA0-1AA4-10D8-769C-B6C2B57209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E95533-3C0F-98ED-4251-9ABAE06101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318609-4F91-472D-40F5-D307C78A78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8A41A5-3647-B19A-5091-BBAA444E38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4FA030-ECC4-88AB-32D4-FA32C58CF5BE}"/>
              </a:ext>
            </a:extLst>
          </p:cNvPr>
          <p:cNvSpPr>
            <a:spLocks noGrp="1"/>
          </p:cNvSpPr>
          <p:nvPr>
            <p:ph type="dt" sz="half" idx="10"/>
          </p:nvPr>
        </p:nvSpPr>
        <p:spPr/>
        <p:txBody>
          <a:bodyPr/>
          <a:lstStyle/>
          <a:p>
            <a:fld id="{A74804D8-B595-4A81-9424-3129B03896DB}" type="datetime1">
              <a:rPr lang="en-US" smtClean="0"/>
              <a:t>10/18/2023</a:t>
            </a:fld>
            <a:endParaRPr lang="en-US"/>
          </a:p>
        </p:txBody>
      </p:sp>
      <p:sp>
        <p:nvSpPr>
          <p:cNvPr id="8" name="Footer Placeholder 7">
            <a:extLst>
              <a:ext uri="{FF2B5EF4-FFF2-40B4-BE49-F238E27FC236}">
                <a16:creationId xmlns:a16="http://schemas.microsoft.com/office/drawing/2014/main" id="{09C0DC9D-D8EC-230F-684D-75F5CA62EA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A3E69B-77DC-B612-0723-C271057B3FE2}"/>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425449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95F0-CB16-E74B-46C2-8728C0753F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D79F37-B3AD-666E-D468-E1608098AC03}"/>
              </a:ext>
            </a:extLst>
          </p:cNvPr>
          <p:cNvSpPr>
            <a:spLocks noGrp="1"/>
          </p:cNvSpPr>
          <p:nvPr>
            <p:ph type="dt" sz="half" idx="10"/>
          </p:nvPr>
        </p:nvSpPr>
        <p:spPr/>
        <p:txBody>
          <a:bodyPr/>
          <a:lstStyle/>
          <a:p>
            <a:fld id="{B52F87AD-6347-4D4D-9034-E3ABC43C55F9}" type="datetime1">
              <a:rPr lang="en-US" smtClean="0"/>
              <a:t>10/18/2023</a:t>
            </a:fld>
            <a:endParaRPr lang="en-US"/>
          </a:p>
        </p:txBody>
      </p:sp>
      <p:sp>
        <p:nvSpPr>
          <p:cNvPr id="4" name="Footer Placeholder 3">
            <a:extLst>
              <a:ext uri="{FF2B5EF4-FFF2-40B4-BE49-F238E27FC236}">
                <a16:creationId xmlns:a16="http://schemas.microsoft.com/office/drawing/2014/main" id="{EF1DF858-8CD5-179F-DF2F-C4EC6E4CB2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2A5FB3-B1C9-A1DC-B431-B75E1BB2BA18}"/>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363349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15F1E6-9E20-4731-3CA2-CC268D8DBD5D}"/>
              </a:ext>
            </a:extLst>
          </p:cNvPr>
          <p:cNvSpPr>
            <a:spLocks noGrp="1"/>
          </p:cNvSpPr>
          <p:nvPr>
            <p:ph type="dt" sz="half" idx="10"/>
          </p:nvPr>
        </p:nvSpPr>
        <p:spPr/>
        <p:txBody>
          <a:bodyPr/>
          <a:lstStyle/>
          <a:p>
            <a:fld id="{A68FEC0A-C615-4D22-A614-CBE0686AC54B}" type="datetime1">
              <a:rPr lang="en-US" smtClean="0"/>
              <a:t>10/18/2023</a:t>
            </a:fld>
            <a:endParaRPr lang="en-US"/>
          </a:p>
        </p:txBody>
      </p:sp>
      <p:sp>
        <p:nvSpPr>
          <p:cNvPr id="3" name="Footer Placeholder 2">
            <a:extLst>
              <a:ext uri="{FF2B5EF4-FFF2-40B4-BE49-F238E27FC236}">
                <a16:creationId xmlns:a16="http://schemas.microsoft.com/office/drawing/2014/main" id="{98C51824-E5E8-5417-7DE6-BAA2D6E8F6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C3BFE8-EA26-B4E7-B22E-25E1DCAD1595}"/>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259619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FCD6-E29D-1074-B621-6B4F6D63C3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98498C-E488-7FBC-26BF-712DCAEA8E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013EE-C2EE-078D-6539-AE22FAE87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A733F-6A3B-8D9E-E121-907B42BDE5AE}"/>
              </a:ext>
            </a:extLst>
          </p:cNvPr>
          <p:cNvSpPr>
            <a:spLocks noGrp="1"/>
          </p:cNvSpPr>
          <p:nvPr>
            <p:ph type="dt" sz="half" idx="10"/>
          </p:nvPr>
        </p:nvSpPr>
        <p:spPr/>
        <p:txBody>
          <a:bodyPr/>
          <a:lstStyle/>
          <a:p>
            <a:fld id="{B6479F7E-CB67-4551-9966-F0567D001EAE}" type="datetime1">
              <a:rPr lang="en-US" smtClean="0"/>
              <a:t>10/18/2023</a:t>
            </a:fld>
            <a:endParaRPr lang="en-US"/>
          </a:p>
        </p:txBody>
      </p:sp>
      <p:sp>
        <p:nvSpPr>
          <p:cNvPr id="6" name="Footer Placeholder 5">
            <a:extLst>
              <a:ext uri="{FF2B5EF4-FFF2-40B4-BE49-F238E27FC236}">
                <a16:creationId xmlns:a16="http://schemas.microsoft.com/office/drawing/2014/main" id="{A8BF847C-00B4-DAE6-48C9-0F6FC1465D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352365-3C3B-4AF9-0EBF-0D50571370C8}"/>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85464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D145F-5543-0FE7-C36D-D09FB634D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C517D1-F33F-7B2E-52E9-72AC9593DA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9A1C1E-0431-B412-B8AB-41FF71A98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A4E5C4-85B4-7CAA-E838-C425AE42BB1B}"/>
              </a:ext>
            </a:extLst>
          </p:cNvPr>
          <p:cNvSpPr>
            <a:spLocks noGrp="1"/>
          </p:cNvSpPr>
          <p:nvPr>
            <p:ph type="dt" sz="half" idx="10"/>
          </p:nvPr>
        </p:nvSpPr>
        <p:spPr/>
        <p:txBody>
          <a:bodyPr/>
          <a:lstStyle/>
          <a:p>
            <a:fld id="{6E126E49-61A2-4D5E-BA24-F3F22FAF542E}" type="datetime1">
              <a:rPr lang="en-US" smtClean="0"/>
              <a:t>10/18/2023</a:t>
            </a:fld>
            <a:endParaRPr lang="en-US"/>
          </a:p>
        </p:txBody>
      </p:sp>
      <p:sp>
        <p:nvSpPr>
          <p:cNvPr id="6" name="Footer Placeholder 5">
            <a:extLst>
              <a:ext uri="{FF2B5EF4-FFF2-40B4-BE49-F238E27FC236}">
                <a16:creationId xmlns:a16="http://schemas.microsoft.com/office/drawing/2014/main" id="{987B2830-C4B2-5AD3-FF59-73473B14D1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D8DA91-17CA-1054-79B5-272A51C9672F}"/>
              </a:ext>
            </a:extLst>
          </p:cNvPr>
          <p:cNvSpPr>
            <a:spLocks noGrp="1"/>
          </p:cNvSpPr>
          <p:nvPr>
            <p:ph type="sldNum" sz="quarter" idx="12"/>
          </p:nvPr>
        </p:nvSpPr>
        <p:spPr/>
        <p:txBody>
          <a:bodyPr/>
          <a:lstStyle/>
          <a:p>
            <a:fld id="{DBA6D839-C073-4A5E-B950-AD1779BE7ADB}" type="slidenum">
              <a:rPr lang="en-US" smtClean="0"/>
              <a:t>‹#›</a:t>
            </a:fld>
            <a:endParaRPr lang="en-US"/>
          </a:p>
        </p:txBody>
      </p:sp>
    </p:spTree>
    <p:extLst>
      <p:ext uri="{BB962C8B-B14F-4D97-AF65-F5344CB8AC3E}">
        <p14:creationId xmlns:p14="http://schemas.microsoft.com/office/powerpoint/2010/main" val="363106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142D82-0CE1-6DB8-374A-ED066841E2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F0D68C-61FD-3CF0-AF79-4F1E8B74E5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6E2ED3-FCF4-D63F-8FF9-FD9536BD19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C9575-3B6E-48DC-A368-04D19130DB1C}" type="datetime1">
              <a:rPr lang="en-US" smtClean="0"/>
              <a:t>10/18/2023</a:t>
            </a:fld>
            <a:endParaRPr lang="en-US"/>
          </a:p>
        </p:txBody>
      </p:sp>
      <p:sp>
        <p:nvSpPr>
          <p:cNvPr id="5" name="Footer Placeholder 4">
            <a:extLst>
              <a:ext uri="{FF2B5EF4-FFF2-40B4-BE49-F238E27FC236}">
                <a16:creationId xmlns:a16="http://schemas.microsoft.com/office/drawing/2014/main" id="{8C65477E-609B-B852-585B-3ED3DC862B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93B856-5232-F4FF-C534-EC3ACFB6DE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6D839-C073-4A5E-B950-AD1779BE7ADB}" type="slidenum">
              <a:rPr lang="en-US" smtClean="0"/>
              <a:t>‹#›</a:t>
            </a:fld>
            <a:endParaRPr lang="en-US"/>
          </a:p>
        </p:txBody>
      </p:sp>
    </p:spTree>
    <p:extLst>
      <p:ext uri="{BB962C8B-B14F-4D97-AF65-F5344CB8AC3E}">
        <p14:creationId xmlns:p14="http://schemas.microsoft.com/office/powerpoint/2010/main" val="3762247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nashville.gov/departments/police/get-involved/neighborhood-watch"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7D385-61BD-65BC-3E7A-D6572EB6401A}"/>
              </a:ext>
            </a:extLst>
          </p:cNvPr>
          <p:cNvSpPr>
            <a:spLocks noGrp="1"/>
          </p:cNvSpPr>
          <p:nvPr>
            <p:ph type="ctrTitle"/>
          </p:nvPr>
        </p:nvSpPr>
        <p:spPr>
          <a:xfrm>
            <a:off x="587405" y="575334"/>
            <a:ext cx="11017189" cy="2911984"/>
          </a:xfrm>
        </p:spPr>
        <p:txBody>
          <a:bodyPr>
            <a:normAutofit fontScale="90000"/>
          </a:bodyPr>
          <a:lstStyle/>
          <a:p>
            <a:r>
              <a:rPr lang="en-US" sz="5400" b="1" dirty="0"/>
              <a:t>RESIDENTS’  SURVEY  RESULTS,</a:t>
            </a:r>
            <a:br>
              <a:rPr lang="en-US" sz="5400" b="1" dirty="0"/>
            </a:br>
            <a:r>
              <a:rPr lang="en-US" sz="5400" b="1" dirty="0"/>
              <a:t>POLICE  REVIEW, </a:t>
            </a:r>
            <a:br>
              <a:rPr lang="en-US" sz="5400" b="1" dirty="0"/>
            </a:br>
            <a:r>
              <a:rPr lang="en-US" sz="5400" b="1" dirty="0"/>
              <a:t>CAP  INDEX  ANALYSIS</a:t>
            </a:r>
            <a:br>
              <a:rPr lang="en-US" sz="5400" b="1" dirty="0"/>
            </a:br>
            <a:r>
              <a:rPr lang="en-US" sz="5400" b="1" dirty="0"/>
              <a:t>AND  COMMITTEE  RECOMMENDATIONS</a:t>
            </a:r>
          </a:p>
        </p:txBody>
      </p:sp>
      <p:sp>
        <p:nvSpPr>
          <p:cNvPr id="4" name="TextBox 3">
            <a:extLst>
              <a:ext uri="{FF2B5EF4-FFF2-40B4-BE49-F238E27FC236}">
                <a16:creationId xmlns:a16="http://schemas.microsoft.com/office/drawing/2014/main" id="{624B399F-D910-D55E-644F-2BD1966B9114}"/>
              </a:ext>
            </a:extLst>
          </p:cNvPr>
          <p:cNvSpPr txBox="1"/>
          <p:nvPr/>
        </p:nvSpPr>
        <p:spPr>
          <a:xfrm>
            <a:off x="9871969" y="6173032"/>
            <a:ext cx="1814279" cy="369332"/>
          </a:xfrm>
          <a:prstGeom prst="rect">
            <a:avLst/>
          </a:prstGeom>
          <a:noFill/>
        </p:spPr>
        <p:txBody>
          <a:bodyPr wrap="none" rtlCol="0">
            <a:spAutoFit/>
          </a:bodyPr>
          <a:lstStyle/>
          <a:p>
            <a:r>
              <a:rPr lang="en-US" dirty="0"/>
              <a:t>October 18, 2023</a:t>
            </a:r>
          </a:p>
        </p:txBody>
      </p:sp>
      <p:sp>
        <p:nvSpPr>
          <p:cNvPr id="5" name="TextBox 4">
            <a:extLst>
              <a:ext uri="{FF2B5EF4-FFF2-40B4-BE49-F238E27FC236}">
                <a16:creationId xmlns:a16="http://schemas.microsoft.com/office/drawing/2014/main" id="{7AC2E250-E8FD-E5E7-29EA-B85118D1E10C}"/>
              </a:ext>
            </a:extLst>
          </p:cNvPr>
          <p:cNvSpPr txBox="1"/>
          <p:nvPr/>
        </p:nvSpPr>
        <p:spPr>
          <a:xfrm>
            <a:off x="3289846" y="3680042"/>
            <a:ext cx="5612306" cy="2677656"/>
          </a:xfrm>
          <a:prstGeom prst="rect">
            <a:avLst/>
          </a:prstGeom>
          <a:noFill/>
        </p:spPr>
        <p:txBody>
          <a:bodyPr wrap="none" rtlCol="0">
            <a:spAutoFit/>
          </a:bodyPr>
          <a:lstStyle/>
          <a:p>
            <a:r>
              <a:rPr lang="en-US" sz="2400" b="1" dirty="0"/>
              <a:t>Abbottsford Security Committee Members</a:t>
            </a:r>
          </a:p>
          <a:p>
            <a:pPr algn="ctr"/>
            <a:r>
              <a:rPr lang="en-US" sz="2400" dirty="0"/>
              <a:t>Cody Carroll</a:t>
            </a:r>
          </a:p>
          <a:p>
            <a:pPr algn="ctr"/>
            <a:r>
              <a:rPr lang="en-US" sz="2400" dirty="0"/>
              <a:t>K.C. Delfino</a:t>
            </a:r>
          </a:p>
          <a:p>
            <a:pPr algn="ctr"/>
            <a:r>
              <a:rPr lang="en-US" sz="2400" dirty="0"/>
              <a:t>Margaret Levine</a:t>
            </a:r>
          </a:p>
          <a:p>
            <a:pPr algn="ctr"/>
            <a:r>
              <a:rPr lang="en-US" sz="2400" dirty="0"/>
              <a:t>Gerald Nicely</a:t>
            </a:r>
          </a:p>
          <a:p>
            <a:pPr algn="ctr"/>
            <a:r>
              <a:rPr lang="en-US" sz="2400" dirty="0"/>
              <a:t>Breck Walker</a:t>
            </a:r>
          </a:p>
          <a:p>
            <a:pPr algn="ctr"/>
            <a:r>
              <a:rPr lang="en-US" sz="2400" dirty="0"/>
              <a:t>Chris Wells</a:t>
            </a:r>
          </a:p>
        </p:txBody>
      </p:sp>
    </p:spTree>
    <p:extLst>
      <p:ext uri="{BB962C8B-B14F-4D97-AF65-F5344CB8AC3E}">
        <p14:creationId xmlns:p14="http://schemas.microsoft.com/office/powerpoint/2010/main" val="1793637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C95B8-CB08-09C9-AA2F-3F55DBE35148}"/>
              </a:ext>
            </a:extLst>
          </p:cNvPr>
          <p:cNvSpPr>
            <a:spLocks noGrp="1"/>
          </p:cNvSpPr>
          <p:nvPr>
            <p:ph type="title"/>
          </p:nvPr>
        </p:nvSpPr>
        <p:spPr>
          <a:xfrm>
            <a:off x="838200" y="167268"/>
            <a:ext cx="10515600" cy="582729"/>
          </a:xfrm>
        </p:spPr>
        <p:txBody>
          <a:bodyPr/>
          <a:lstStyle/>
          <a:p>
            <a:pPr algn="ctr"/>
            <a:r>
              <a:rPr lang="en-US" sz="3200" b="1" dirty="0">
                <a:solidFill>
                  <a:srgbClr val="0000CC"/>
                </a:solidFill>
                <a:latin typeface="Calibri" panose="020F0502020204030204"/>
              </a:rPr>
              <a:t>Highlights of Metro Nashville Police Review</a:t>
            </a:r>
            <a:endParaRPr lang="en-US" dirty="0"/>
          </a:p>
        </p:txBody>
      </p:sp>
      <p:sp>
        <p:nvSpPr>
          <p:cNvPr id="3" name="Content Placeholder 2">
            <a:extLst>
              <a:ext uri="{FF2B5EF4-FFF2-40B4-BE49-F238E27FC236}">
                <a16:creationId xmlns:a16="http://schemas.microsoft.com/office/drawing/2014/main" id="{C684512B-879F-FB19-E1E7-7F59C4F01434}"/>
              </a:ext>
            </a:extLst>
          </p:cNvPr>
          <p:cNvSpPr>
            <a:spLocks noGrp="1"/>
          </p:cNvSpPr>
          <p:nvPr>
            <p:ph sz="half" idx="1"/>
          </p:nvPr>
        </p:nvSpPr>
        <p:spPr>
          <a:xfrm>
            <a:off x="838200" y="839206"/>
            <a:ext cx="10515599" cy="6141457"/>
          </a:xfrm>
        </p:spPr>
        <p:txBody>
          <a:bodyPr>
            <a:normAutofit fontScale="40000" lnSpcReduction="20000"/>
          </a:bodyPr>
          <a:lstStyle/>
          <a:p>
            <a:pPr>
              <a:lnSpc>
                <a:spcPct val="120000"/>
              </a:lnSpc>
              <a:spcBef>
                <a:spcPts val="600"/>
              </a:spcBef>
              <a:spcAft>
                <a:spcPts val="1200"/>
              </a:spcAft>
              <a:buClr>
                <a:srgbClr val="0000CC"/>
              </a:buClr>
            </a:pPr>
            <a:r>
              <a:rPr lang="en-US" sz="4800" dirty="0"/>
              <a:t>On Thursday, Sept 27, Lt. Tommy Durbin of the West Precinct conducted a daytime survey of Abbottsford’s security environment.  On Friday, September 28, Lt. Durbin conducted a nighttime survey.</a:t>
            </a:r>
          </a:p>
          <a:p>
            <a:pPr>
              <a:lnSpc>
                <a:spcPct val="120000"/>
              </a:lnSpc>
              <a:spcBef>
                <a:spcPts val="600"/>
              </a:spcBef>
              <a:spcAft>
                <a:spcPts val="1200"/>
              </a:spcAft>
              <a:buClr>
                <a:srgbClr val="0000CC"/>
              </a:buClr>
            </a:pPr>
            <a:r>
              <a:rPr lang="en-US" sz="4800" dirty="0">
                <a:solidFill>
                  <a:prstClr val="black"/>
                </a:solidFill>
              </a:rPr>
              <a:t>A meeting was held with Lt. Durbin, Sergeant Matthew Valiquette, and Officer Torian Cox to review findings.</a:t>
            </a:r>
          </a:p>
          <a:p>
            <a:pPr>
              <a:spcBef>
                <a:spcPts val="600"/>
              </a:spcBef>
              <a:spcAft>
                <a:spcPts val="1200"/>
              </a:spcAft>
              <a:buClr>
                <a:srgbClr val="0000CC"/>
              </a:buClr>
            </a:pPr>
            <a:r>
              <a:rPr lang="en-US" sz="4800" dirty="0">
                <a:solidFill>
                  <a:prstClr val="black"/>
                </a:solidFill>
              </a:rPr>
              <a:t>Lt. Durbin Summarized His Top Three Takeaways as:</a:t>
            </a:r>
          </a:p>
          <a:p>
            <a:pPr marL="1428750" lvl="2" indent="-514350">
              <a:spcBef>
                <a:spcPts val="600"/>
              </a:spcBef>
              <a:spcAft>
                <a:spcPts val="1200"/>
              </a:spcAft>
              <a:buFont typeface="+mj-lt"/>
              <a:buAutoNum type="arabicPeriod"/>
            </a:pPr>
            <a:r>
              <a:rPr lang="en-US" sz="4500" dirty="0">
                <a:solidFill>
                  <a:prstClr val="black"/>
                </a:solidFill>
              </a:rPr>
              <a:t>Abbottsford is a safe community.</a:t>
            </a:r>
          </a:p>
          <a:p>
            <a:pPr marL="1428750" lvl="2" indent="-514350">
              <a:spcBef>
                <a:spcPts val="600"/>
              </a:spcBef>
              <a:spcAft>
                <a:spcPts val="1200"/>
              </a:spcAft>
              <a:buFont typeface="+mj-lt"/>
              <a:buAutoNum type="arabicPeriod"/>
            </a:pPr>
            <a:r>
              <a:rPr lang="en-US" sz="4500" dirty="0">
                <a:solidFill>
                  <a:prstClr val="black"/>
                </a:solidFill>
              </a:rPr>
              <a:t>Be vigilant and call it in.</a:t>
            </a:r>
          </a:p>
          <a:p>
            <a:pPr marL="1371600" lvl="2" indent="-457200">
              <a:spcBef>
                <a:spcPts val="600"/>
              </a:spcBef>
              <a:buFont typeface="+mj-lt"/>
              <a:buAutoNum type="arabicPeriod"/>
            </a:pPr>
            <a:r>
              <a:rPr lang="en-US" sz="4500" dirty="0">
                <a:solidFill>
                  <a:prstClr val="black"/>
                </a:solidFill>
              </a:rPr>
              <a:t>Communicate with one another.</a:t>
            </a:r>
          </a:p>
          <a:p>
            <a:pPr marL="914400" lvl="2" indent="0">
              <a:spcBef>
                <a:spcPts val="600"/>
              </a:spcBef>
              <a:buNone/>
            </a:pPr>
            <a:endParaRPr lang="en-US" sz="2200" dirty="0">
              <a:solidFill>
                <a:prstClr val="black"/>
              </a:solidFill>
            </a:endParaRPr>
          </a:p>
          <a:p>
            <a:pPr marR="0">
              <a:spcBef>
                <a:spcPts val="0"/>
              </a:spcBef>
              <a:spcAft>
                <a:spcPts val="0"/>
              </a:spcAft>
              <a:buClr>
                <a:srgbClr val="0000CC"/>
              </a:buClr>
            </a:pPr>
            <a:r>
              <a:rPr lang="en-US" sz="4800" dirty="0">
                <a:effectLst/>
                <a:latin typeface="Calibri" panose="020F0502020204030204" pitchFamily="34" charset="0"/>
                <a:ea typeface="Calibri" panose="020F0502020204030204" pitchFamily="34" charset="0"/>
              </a:rPr>
              <a:t> </a:t>
            </a:r>
            <a:r>
              <a:rPr lang="en-US" sz="4800" dirty="0">
                <a:effectLst/>
                <a:ea typeface="Calibri" panose="020F0502020204030204" pitchFamily="34" charset="0"/>
              </a:rPr>
              <a:t>Key Points of the Risk </a:t>
            </a:r>
            <a:r>
              <a:rPr lang="en-US" sz="4800" dirty="0">
                <a:ea typeface="Calibri" panose="020F0502020204030204" pitchFamily="34" charset="0"/>
              </a:rPr>
              <a:t>A</a:t>
            </a:r>
            <a:r>
              <a:rPr lang="en-US" sz="4800" dirty="0">
                <a:effectLst/>
                <a:ea typeface="Calibri" panose="020F0502020204030204" pitchFamily="34" charset="0"/>
              </a:rPr>
              <a:t>ssessment:</a:t>
            </a:r>
            <a:endParaRPr lang="en-US" sz="4800" dirty="0">
              <a:effectLst/>
              <a:ea typeface="Times New Roman" panose="02020603050405020304" pitchFamily="18" charset="0"/>
            </a:endParaRPr>
          </a:p>
          <a:p>
            <a:pPr marL="1371600" lvl="2" indent="-457200">
              <a:lnSpc>
                <a:spcPct val="120000"/>
              </a:lnSpc>
              <a:spcBef>
                <a:spcPts val="1200"/>
              </a:spcBef>
              <a:buFont typeface="+mj-lt"/>
              <a:buAutoNum type="arabicPeriod"/>
            </a:pPr>
            <a:r>
              <a:rPr lang="en-US" sz="4500" dirty="0">
                <a:effectLst/>
                <a:ea typeface="Times New Roman" panose="02020603050405020304" pitchFamily="18" charset="0"/>
              </a:rPr>
              <a:t>Crimes of opportunity are Abbottsford’s primary risk, including motor vehicle break-ins and thefts, and package thefts.  </a:t>
            </a:r>
            <a:endParaRPr lang="en-US" sz="4500" dirty="0">
              <a:effectLst/>
              <a:ea typeface="Calibri" panose="020F0502020204030204" pitchFamily="34" charset="0"/>
            </a:endParaRPr>
          </a:p>
          <a:p>
            <a:pPr marL="1371600" lvl="2" indent="-457200">
              <a:lnSpc>
                <a:spcPct val="120000"/>
              </a:lnSpc>
              <a:spcBef>
                <a:spcPts val="1200"/>
              </a:spcBef>
              <a:buFont typeface="+mj-lt"/>
              <a:buAutoNum type="arabicPeriod"/>
            </a:pPr>
            <a:r>
              <a:rPr lang="en-US" sz="4500" dirty="0">
                <a:effectLst/>
                <a:ea typeface="Times New Roman" panose="02020603050405020304" pitchFamily="18" charset="0"/>
              </a:rPr>
              <a:t>Crimes against persons would be very rare.</a:t>
            </a:r>
            <a:endParaRPr lang="en-US" sz="4500" dirty="0">
              <a:effectLst/>
              <a:ea typeface="Calibri" panose="020F0502020204030204" pitchFamily="34" charset="0"/>
            </a:endParaRPr>
          </a:p>
          <a:p>
            <a:pPr marL="1371600" lvl="2" indent="-457200">
              <a:lnSpc>
                <a:spcPct val="120000"/>
              </a:lnSpc>
              <a:spcBef>
                <a:spcPts val="1200"/>
              </a:spcBef>
              <a:buFont typeface="+mj-lt"/>
              <a:buAutoNum type="arabicPeriod"/>
            </a:pPr>
            <a:r>
              <a:rPr lang="en-US" sz="4500" dirty="0">
                <a:effectLst/>
                <a:ea typeface="Times New Roman" panose="02020603050405020304" pitchFamily="18" charset="0"/>
              </a:rPr>
              <a:t>When crime happens at GH Mall, the criminals are not going to head toward Abbottsford.  They’re going to go in the opposite direction because they’re looking to get out of the area.  They don’t want to remain in the immediate vicinity.</a:t>
            </a:r>
            <a:endParaRPr lang="en-US" sz="4500" dirty="0">
              <a:effectLst/>
              <a:ea typeface="Calibri" panose="020F0502020204030204" pitchFamily="34" charset="0"/>
            </a:endParaRPr>
          </a:p>
          <a:p>
            <a:pPr marL="0" marR="0" indent="0">
              <a:spcBef>
                <a:spcPts val="1200"/>
              </a:spcBef>
              <a:spcAft>
                <a:spcPts val="0"/>
              </a:spcAft>
              <a:buClr>
                <a:srgbClr val="0000CC"/>
              </a:buClr>
              <a:buNone/>
            </a:pPr>
            <a:endParaRPr lang="en-US" sz="3800" dirty="0">
              <a:effectLst/>
              <a:latin typeface="Calibri" panose="020F0502020204030204" pitchFamily="34" charset="0"/>
              <a:ea typeface="Calibri" panose="020F0502020204030204" pitchFamily="34" charset="0"/>
            </a:endParaRPr>
          </a:p>
          <a:p>
            <a:pPr marL="0" indent="0">
              <a:spcBef>
                <a:spcPts val="600"/>
              </a:spcBef>
              <a:spcAft>
                <a:spcPts val="1200"/>
              </a:spcAft>
              <a:buClr>
                <a:srgbClr val="0000CC"/>
              </a:buClr>
              <a:buNone/>
            </a:pPr>
            <a:endParaRPr kumimoji="0" lang="en-US" sz="21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249143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C95B8-CB08-09C9-AA2F-3F55DBE35148}"/>
              </a:ext>
            </a:extLst>
          </p:cNvPr>
          <p:cNvSpPr>
            <a:spLocks noGrp="1"/>
          </p:cNvSpPr>
          <p:nvPr>
            <p:ph type="title"/>
          </p:nvPr>
        </p:nvSpPr>
        <p:spPr>
          <a:xfrm>
            <a:off x="838200" y="365125"/>
            <a:ext cx="10515600" cy="582729"/>
          </a:xfrm>
        </p:spPr>
        <p:txBody>
          <a:bodyPr/>
          <a:lstStyle/>
          <a:p>
            <a:pPr algn="ctr"/>
            <a:r>
              <a:rPr lang="en-US" sz="3200" b="1" dirty="0">
                <a:solidFill>
                  <a:srgbClr val="0000CC"/>
                </a:solidFill>
                <a:latin typeface="Calibri" panose="020F0502020204030204"/>
              </a:rPr>
              <a:t>Key Findings of Metro Nashville Police Review</a:t>
            </a:r>
            <a:endParaRPr lang="en-US" dirty="0"/>
          </a:p>
        </p:txBody>
      </p:sp>
      <p:sp>
        <p:nvSpPr>
          <p:cNvPr id="3" name="Content Placeholder 2">
            <a:extLst>
              <a:ext uri="{FF2B5EF4-FFF2-40B4-BE49-F238E27FC236}">
                <a16:creationId xmlns:a16="http://schemas.microsoft.com/office/drawing/2014/main" id="{C684512B-879F-FB19-E1E7-7F59C4F01434}"/>
              </a:ext>
            </a:extLst>
          </p:cNvPr>
          <p:cNvSpPr>
            <a:spLocks noGrp="1"/>
          </p:cNvSpPr>
          <p:nvPr>
            <p:ph sz="half" idx="1"/>
          </p:nvPr>
        </p:nvSpPr>
        <p:spPr>
          <a:xfrm>
            <a:off x="1011973" y="1039929"/>
            <a:ext cx="10168054" cy="5452946"/>
          </a:xfrm>
        </p:spPr>
        <p:txBody>
          <a:bodyPr>
            <a:normAutofit/>
          </a:bodyPr>
          <a:lstStyle/>
          <a:p>
            <a:pPr marL="0" marR="0" lvl="0" indent="0" algn="ctr">
              <a:spcBef>
                <a:spcPts val="1800"/>
              </a:spcBef>
              <a:spcAft>
                <a:spcPts val="0"/>
              </a:spcAft>
              <a:buNone/>
            </a:pPr>
            <a:r>
              <a:rPr lang="en-US" sz="3000" b="1" dirty="0">
                <a:effectLst/>
                <a:latin typeface="Calibri" panose="020F0502020204030204" pitchFamily="34" charset="0"/>
                <a:ea typeface="Times New Roman" panose="02020603050405020304" pitchFamily="18" charset="0"/>
              </a:rPr>
              <a:t>CAMERAS</a:t>
            </a:r>
          </a:p>
          <a:p>
            <a:pPr marL="342900" marR="0" lvl="0" indent="-342900" algn="l" defTabSz="914400" rtl="0" eaLnBrk="1" fontAlgn="auto" latinLnBrk="0" hangingPunct="1">
              <a:lnSpc>
                <a:spcPct val="90000"/>
              </a:lnSpc>
              <a:spcBef>
                <a:spcPts val="1800"/>
              </a:spcBef>
              <a:spcAft>
                <a:spcPts val="0"/>
              </a:spcAft>
              <a:buClrTx/>
              <a:buSzTx/>
              <a:buFont typeface="+mj-lt"/>
              <a:buAutoNum type="arabicPeriod"/>
              <a:tabLst/>
              <a:defRPr/>
            </a:pPr>
            <a:r>
              <a:rPr lang="en-US" sz="2200" dirty="0">
                <a:solidFill>
                  <a:prstClr val="black"/>
                </a:solidFill>
                <a:latin typeface="Calibri" panose="020F0502020204030204" pitchFamily="34" charset="0"/>
                <a:ea typeface="Times New Roman" panose="02020603050405020304" pitchFamily="18" charset="0"/>
              </a:rPr>
              <a:t>Adding c</a:t>
            </a:r>
            <a:r>
              <a:rPr kumimoji="0" lang="en-US" sz="2200" b="0"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mn-cs"/>
              </a:rPr>
              <a:t>ameras</a:t>
            </a: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in common areas throughout the community is not a key concern.</a:t>
            </a:r>
            <a:r>
              <a:rPr kumimoji="0" lang="en-US" sz="2200" b="0" i="0" u="none" strike="noStrike" kern="1200" cap="none" spc="0" normalizeH="0" baseline="0" noProof="0" dirty="0">
                <a:ln>
                  <a:noFill/>
                </a:ln>
                <a:solidFill>
                  <a:prstClr val="black"/>
                </a:solidFill>
                <a:uLnTx/>
                <a:uFillTx/>
                <a:latin typeface="Calibri" panose="020F0502020204030204" pitchFamily="34" charset="0"/>
                <a:ea typeface="Times New Roman" panose="02020603050405020304" pitchFamily="18" charset="0"/>
                <a:cs typeface="+mn-cs"/>
              </a:rPr>
              <a:t>  However, g</a:t>
            </a:r>
            <a:r>
              <a:rPr lang="en-US" sz="2200" dirty="0" err="1">
                <a:effectLst/>
                <a:latin typeface="Calibri" panose="020F0502020204030204" pitchFamily="34" charset="0"/>
                <a:ea typeface="Times New Roman" panose="02020603050405020304" pitchFamily="18" charset="0"/>
              </a:rPr>
              <a:t>ood</a:t>
            </a:r>
            <a:r>
              <a:rPr lang="en-US" sz="2200" dirty="0">
                <a:effectLst/>
                <a:latin typeface="Calibri" panose="020F0502020204030204" pitchFamily="34" charset="0"/>
                <a:ea typeface="Times New Roman" panose="02020603050405020304" pitchFamily="18" charset="0"/>
              </a:rPr>
              <a:t> cameras to read license plates and see people and vehicles coming in and out of the neighborhood are critical.</a:t>
            </a:r>
          </a:p>
          <a:p>
            <a:pPr marL="342900" marR="0" lvl="0" indent="-342900">
              <a:spcBef>
                <a:spcPts val="1800"/>
              </a:spcBef>
              <a:spcAft>
                <a:spcPts val="0"/>
              </a:spcAft>
              <a:buFont typeface="+mj-lt"/>
              <a:buAutoNum type="arabicPeriod"/>
            </a:pPr>
            <a:r>
              <a:rPr lang="en-US" sz="2200" dirty="0">
                <a:effectLst/>
                <a:latin typeface="Calibri" panose="020F0502020204030204" pitchFamily="34" charset="0"/>
                <a:ea typeface="Times New Roman" panose="02020603050405020304" pitchFamily="18" charset="0"/>
              </a:rPr>
              <a:t>Abbottsford’s Flock License Plate Reader system and cameras mounted on the kiosk are crime prevention and investigation pluses. </a:t>
            </a:r>
            <a:endParaRPr lang="en-US" sz="2200" dirty="0">
              <a:effectLst/>
              <a:latin typeface="Calibri" panose="020F0502020204030204" pitchFamily="34" charset="0"/>
              <a:ea typeface="Calibri" panose="020F0502020204030204" pitchFamily="34" charset="0"/>
            </a:endParaRPr>
          </a:p>
          <a:p>
            <a:pPr marL="342900" marR="0" lvl="0" indent="-342900">
              <a:spcBef>
                <a:spcPts val="1800"/>
              </a:spcBef>
              <a:spcAft>
                <a:spcPts val="0"/>
              </a:spcAft>
              <a:buFont typeface="+mj-lt"/>
              <a:buAutoNum type="arabicPeriod"/>
            </a:pPr>
            <a:r>
              <a:rPr lang="en-US" sz="2200" dirty="0">
                <a:effectLst/>
                <a:latin typeface="Calibri" panose="020F0502020204030204" pitchFamily="34" charset="0"/>
                <a:ea typeface="Times New Roman" panose="02020603050405020304" pitchFamily="18" charset="0"/>
              </a:rPr>
              <a:t>Ring cameras on residences are helpful.</a:t>
            </a:r>
            <a:endParaRPr lang="en-US" sz="2200" dirty="0">
              <a:effectLst/>
              <a:latin typeface="Calibri" panose="020F0502020204030204" pitchFamily="34" charset="0"/>
              <a:ea typeface="Calibri" panose="020F0502020204030204" pitchFamily="34" charset="0"/>
            </a:endParaRPr>
          </a:p>
          <a:p>
            <a:pPr marL="342900" marR="0" lvl="0" indent="-342900">
              <a:spcBef>
                <a:spcPts val="1800"/>
              </a:spcBef>
              <a:spcAft>
                <a:spcPts val="0"/>
              </a:spcAft>
              <a:buFont typeface="+mj-lt"/>
              <a:buAutoNum type="arabicPeriod"/>
            </a:pPr>
            <a:r>
              <a:rPr lang="en-US" sz="2200" dirty="0">
                <a:effectLst/>
                <a:latin typeface="Calibri" panose="020F0502020204030204" pitchFamily="34" charset="0"/>
                <a:ea typeface="Times New Roman" panose="02020603050405020304" pitchFamily="18" charset="0"/>
              </a:rPr>
              <a:t>Would like to see Abbottsford tie-in its cameras (both Abbottsford and residential) to the police department’s Real Time Crime Center (RTCC).  </a:t>
            </a: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The HOA and each resident with a camera (Ring and/or other) can choose what to share and when to share it.  </a:t>
            </a:r>
            <a:r>
              <a:rPr lang="en-US" sz="2200" dirty="0">
                <a:solidFill>
                  <a:prstClr val="black"/>
                </a:solidFill>
                <a:effectLst/>
                <a:latin typeface="Calibri" panose="020F0502020204030204" pitchFamily="34" charset="0"/>
                <a:ea typeface="Times New Roman" panose="02020603050405020304" pitchFamily="18" charset="0"/>
              </a:rPr>
              <a:t>Real-time camera footage</a:t>
            </a:r>
            <a:r>
              <a:rPr lang="en-US" sz="2200" dirty="0">
                <a:effectLst/>
                <a:latin typeface="Calibri" panose="020F0502020204030204" pitchFamily="34" charset="0"/>
                <a:ea typeface="Times New Roman" panose="02020603050405020304" pitchFamily="18" charset="0"/>
              </a:rPr>
              <a:t> is a valuable tool for police when responding to crime.  Tie-in can be done as long as there is an internet connection.  In addition to Nashville, both Knoxville and Memphis police departments have RTCCs.</a:t>
            </a:r>
            <a:endParaRPr lang="en-US" sz="2200" dirty="0">
              <a:effectLst/>
              <a:latin typeface="Calibri" panose="020F0502020204030204" pitchFamily="34" charset="0"/>
              <a:ea typeface="Calibri" panose="020F0502020204030204" pitchFamily="34" charset="0"/>
            </a:endParaRPr>
          </a:p>
          <a:p>
            <a:pPr>
              <a:spcBef>
                <a:spcPts val="600"/>
              </a:spcBef>
              <a:spcAft>
                <a:spcPts val="1200"/>
              </a:spcAft>
              <a:buClr>
                <a:srgbClr val="0000CC"/>
              </a:buClr>
            </a:pPr>
            <a:endParaRPr lang="en-US" dirty="0">
              <a:effectLst/>
              <a:ea typeface="Calibri" panose="020F0502020204030204" pitchFamily="34" charset="0"/>
            </a:endParaRPr>
          </a:p>
          <a:p>
            <a:pPr marL="0" marR="0" indent="0">
              <a:spcBef>
                <a:spcPts val="1200"/>
              </a:spcBef>
              <a:spcAft>
                <a:spcPts val="0"/>
              </a:spcAft>
              <a:buClr>
                <a:srgbClr val="0000CC"/>
              </a:buClr>
              <a:buNone/>
            </a:pPr>
            <a:endParaRPr lang="en-US" sz="2000" dirty="0">
              <a:effectLst/>
              <a:latin typeface="Calibri" panose="020F0502020204030204" pitchFamily="34" charset="0"/>
              <a:ea typeface="Calibri" panose="020F0502020204030204" pitchFamily="34" charset="0"/>
            </a:endParaRPr>
          </a:p>
          <a:p>
            <a:pPr marL="0" indent="0">
              <a:spcBef>
                <a:spcPts val="600"/>
              </a:spcBef>
              <a:spcAft>
                <a:spcPts val="1200"/>
              </a:spcAft>
              <a:buClr>
                <a:srgbClr val="0000CC"/>
              </a:buClr>
              <a:buNone/>
            </a:pPr>
            <a:endParaRPr kumimoji="0" lang="en-US" sz="21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883459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C95B8-CB08-09C9-AA2F-3F55DBE35148}"/>
              </a:ext>
            </a:extLst>
          </p:cNvPr>
          <p:cNvSpPr>
            <a:spLocks noGrp="1"/>
          </p:cNvSpPr>
          <p:nvPr>
            <p:ph type="title"/>
          </p:nvPr>
        </p:nvSpPr>
        <p:spPr>
          <a:xfrm>
            <a:off x="838200" y="365125"/>
            <a:ext cx="10515600" cy="582729"/>
          </a:xfrm>
        </p:spPr>
        <p:txBody>
          <a:bodyPr/>
          <a:lstStyle/>
          <a:p>
            <a:pPr algn="ctr"/>
            <a:r>
              <a:rPr lang="en-US" sz="3200" b="1" dirty="0">
                <a:solidFill>
                  <a:srgbClr val="0000CC"/>
                </a:solidFill>
                <a:latin typeface="Calibri" panose="020F0502020204030204"/>
              </a:rPr>
              <a:t>Key Findings of Metro Nashville Police Review</a:t>
            </a:r>
            <a:endParaRPr lang="en-US" dirty="0"/>
          </a:p>
        </p:txBody>
      </p:sp>
      <p:sp>
        <p:nvSpPr>
          <p:cNvPr id="3" name="Content Placeholder 2">
            <a:extLst>
              <a:ext uri="{FF2B5EF4-FFF2-40B4-BE49-F238E27FC236}">
                <a16:creationId xmlns:a16="http://schemas.microsoft.com/office/drawing/2014/main" id="{C684512B-879F-FB19-E1E7-7F59C4F01434}"/>
              </a:ext>
            </a:extLst>
          </p:cNvPr>
          <p:cNvSpPr>
            <a:spLocks noGrp="1"/>
          </p:cNvSpPr>
          <p:nvPr>
            <p:ph sz="half" idx="1"/>
          </p:nvPr>
        </p:nvSpPr>
        <p:spPr>
          <a:xfrm>
            <a:off x="1011973" y="1148576"/>
            <a:ext cx="10168054" cy="4873083"/>
          </a:xfrm>
        </p:spPr>
        <p:txBody>
          <a:bodyPr>
            <a:normAutofit fontScale="92500" lnSpcReduction="10000"/>
          </a:bodyPr>
          <a:lstStyle/>
          <a:p>
            <a:pPr marL="0" indent="0" algn="ctr">
              <a:spcBef>
                <a:spcPts val="600"/>
              </a:spcBef>
              <a:spcAft>
                <a:spcPts val="1200"/>
              </a:spcAft>
              <a:buClr>
                <a:srgbClr val="0000CC"/>
              </a:buClr>
              <a:buNone/>
            </a:pPr>
            <a:r>
              <a:rPr kumimoji="0" lang="en-US" sz="3000" b="1" i="0" u="none" strike="noStrike" kern="1200" cap="none" spc="0" normalizeH="0" baseline="0" noProof="0" dirty="0">
                <a:ln>
                  <a:noFill/>
                </a:ln>
                <a:solidFill>
                  <a:prstClr val="black"/>
                </a:solidFill>
                <a:effectLst/>
                <a:uLnTx/>
                <a:uFillTx/>
                <a:ea typeface="+mn-ea"/>
                <a:cs typeface="+mn-cs"/>
              </a:rPr>
              <a:t>FENCING</a:t>
            </a:r>
          </a:p>
          <a:p>
            <a:pPr marL="342900" marR="0" lvl="0" indent="-342900">
              <a:spcBef>
                <a:spcPts val="900"/>
              </a:spcBef>
              <a:spcAft>
                <a:spcPts val="0"/>
              </a:spcAft>
              <a:buFont typeface="+mj-lt"/>
              <a:buAutoNum type="arabicPeriod"/>
            </a:pPr>
            <a:r>
              <a:rPr lang="en-US" sz="2400" dirty="0">
                <a:effectLst/>
                <a:latin typeface="Calibri" panose="020F0502020204030204" pitchFamily="34" charset="0"/>
                <a:ea typeface="Times New Roman" panose="02020603050405020304" pitchFamily="18" charset="0"/>
              </a:rPr>
              <a:t>The wrought iron fences along Abbott Martin and </a:t>
            </a:r>
            <a:r>
              <a:rPr lang="en-US" sz="2400" dirty="0" err="1">
                <a:effectLst/>
                <a:latin typeface="Calibri" panose="020F0502020204030204" pitchFamily="34" charset="0"/>
                <a:ea typeface="Times New Roman" panose="02020603050405020304" pitchFamily="18" charset="0"/>
              </a:rPr>
              <a:t>Vailwood</a:t>
            </a:r>
            <a:r>
              <a:rPr lang="en-US" sz="2400" dirty="0">
                <a:effectLst/>
                <a:latin typeface="Calibri" panose="020F0502020204030204" pitchFamily="34" charset="0"/>
                <a:ea typeface="Times New Roman" panose="02020603050405020304" pitchFamily="18" charset="0"/>
              </a:rPr>
              <a:t> provide a good access control barrier and deter crime.  They are difficult to climb over to enter or exit the neighborhood.</a:t>
            </a:r>
            <a:endParaRPr lang="en-US" sz="2000" dirty="0">
              <a:effectLst/>
              <a:latin typeface="Calibri" panose="020F0502020204030204" pitchFamily="34" charset="0"/>
              <a:ea typeface="Calibri" panose="020F0502020204030204" pitchFamily="34" charset="0"/>
            </a:endParaRPr>
          </a:p>
          <a:p>
            <a:pPr marL="342900" marR="0" lvl="0" indent="-342900">
              <a:spcBef>
                <a:spcPts val="2100"/>
              </a:spcBef>
              <a:spcAft>
                <a:spcPts val="0"/>
              </a:spcAft>
              <a:buFont typeface="+mj-lt"/>
              <a:buAutoNum type="arabicPeriod"/>
            </a:pPr>
            <a:r>
              <a:rPr lang="en-US" sz="2400" dirty="0">
                <a:effectLst/>
                <a:latin typeface="Calibri" panose="020F0502020204030204" pitchFamily="34" charset="0"/>
                <a:ea typeface="Times New Roman" panose="02020603050405020304" pitchFamily="18" charset="0"/>
              </a:rPr>
              <a:t>Chain link fences along other Abbottsford perimeters provide zero protection. They can easily and quickly be scaled to access or escape the neighborhood.</a:t>
            </a:r>
            <a:endParaRPr lang="en-US" sz="2000" dirty="0">
              <a:effectLst/>
              <a:latin typeface="Calibri" panose="020F0502020204030204" pitchFamily="34" charset="0"/>
              <a:ea typeface="Calibri" panose="020F0502020204030204" pitchFamily="34" charset="0"/>
            </a:endParaRPr>
          </a:p>
          <a:p>
            <a:pPr marL="342900" marR="0" lvl="0" indent="-342900">
              <a:spcBef>
                <a:spcPts val="2100"/>
              </a:spcBef>
              <a:spcAft>
                <a:spcPts val="0"/>
              </a:spcAft>
              <a:buFont typeface="+mj-lt"/>
              <a:buAutoNum type="arabicPeriod"/>
            </a:pPr>
            <a:r>
              <a:rPr lang="en-US" sz="2400" dirty="0">
                <a:effectLst/>
                <a:latin typeface="Calibri" panose="020F0502020204030204" pitchFamily="34" charset="0"/>
                <a:ea typeface="Times New Roman" panose="02020603050405020304" pitchFamily="18" charset="0"/>
              </a:rPr>
              <a:t>“Prickly shrubs” and/or “hostile hedges” are defensive plants that would boost security along vulnerable fence-lines.</a:t>
            </a:r>
            <a:endParaRPr lang="en-US" sz="2000" dirty="0">
              <a:effectLst/>
              <a:latin typeface="Calibri" panose="020F0502020204030204" pitchFamily="34" charset="0"/>
              <a:ea typeface="Calibri" panose="020F0502020204030204" pitchFamily="34" charset="0"/>
            </a:endParaRPr>
          </a:p>
          <a:p>
            <a:pPr marL="342900" marR="0" lvl="0" indent="-342900">
              <a:spcBef>
                <a:spcPts val="2100"/>
              </a:spcBef>
              <a:spcAft>
                <a:spcPts val="0"/>
              </a:spcAft>
              <a:buFont typeface="+mj-lt"/>
              <a:buAutoNum type="arabicPeriod"/>
            </a:pPr>
            <a:r>
              <a:rPr lang="en-US" sz="2400" dirty="0">
                <a:effectLst/>
                <a:latin typeface="Calibri" panose="020F0502020204030204" pitchFamily="34" charset="0"/>
                <a:ea typeface="Times New Roman" panose="02020603050405020304" pitchFamily="18" charset="0"/>
              </a:rPr>
              <a:t>Maintaining landscaping along all fence-lines is critical.</a:t>
            </a:r>
          </a:p>
          <a:p>
            <a:pPr marL="342900" marR="0" lvl="0" indent="-342900">
              <a:spcBef>
                <a:spcPts val="2100"/>
              </a:spcBef>
              <a:spcAft>
                <a:spcPts val="0"/>
              </a:spcAft>
              <a:buFont typeface="+mj-lt"/>
              <a:buAutoNum type="arabicPeriod"/>
            </a:pPr>
            <a:r>
              <a:rPr lang="en-US" sz="2400" dirty="0">
                <a:latin typeface="Calibri" panose="020F0502020204030204" pitchFamily="34" charset="0"/>
                <a:ea typeface="Calibri" panose="020F0502020204030204" pitchFamily="34" charset="0"/>
              </a:rPr>
              <a:t>“No Trespassing” signage gives law enforcement a tool to remove suspicious persons from private property and can help support a conviction on a criminal trespass charge.</a:t>
            </a:r>
            <a:endParaRPr kumimoji="0" lang="en-US" sz="24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56119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C95B8-CB08-09C9-AA2F-3F55DBE35148}"/>
              </a:ext>
            </a:extLst>
          </p:cNvPr>
          <p:cNvSpPr>
            <a:spLocks noGrp="1"/>
          </p:cNvSpPr>
          <p:nvPr>
            <p:ph type="title"/>
          </p:nvPr>
        </p:nvSpPr>
        <p:spPr>
          <a:xfrm>
            <a:off x="838200" y="365125"/>
            <a:ext cx="10515600" cy="582729"/>
          </a:xfrm>
        </p:spPr>
        <p:txBody>
          <a:bodyPr/>
          <a:lstStyle/>
          <a:p>
            <a:pPr algn="ctr"/>
            <a:r>
              <a:rPr lang="en-US" sz="3200" b="1" dirty="0">
                <a:solidFill>
                  <a:srgbClr val="0000CC"/>
                </a:solidFill>
                <a:latin typeface="Calibri" panose="020F0502020204030204"/>
              </a:rPr>
              <a:t>Key Findings of Metro Nashville Police Review</a:t>
            </a:r>
            <a:endParaRPr lang="en-US" dirty="0"/>
          </a:p>
        </p:txBody>
      </p:sp>
      <p:sp>
        <p:nvSpPr>
          <p:cNvPr id="3" name="Content Placeholder 2">
            <a:extLst>
              <a:ext uri="{FF2B5EF4-FFF2-40B4-BE49-F238E27FC236}">
                <a16:creationId xmlns:a16="http://schemas.microsoft.com/office/drawing/2014/main" id="{C684512B-879F-FB19-E1E7-7F59C4F01434}"/>
              </a:ext>
            </a:extLst>
          </p:cNvPr>
          <p:cNvSpPr>
            <a:spLocks noGrp="1"/>
          </p:cNvSpPr>
          <p:nvPr>
            <p:ph sz="half" idx="1"/>
          </p:nvPr>
        </p:nvSpPr>
        <p:spPr>
          <a:xfrm>
            <a:off x="1011973" y="1039929"/>
            <a:ext cx="10168054" cy="5452946"/>
          </a:xfrm>
        </p:spPr>
        <p:txBody>
          <a:bodyPr>
            <a:normAutofit lnSpcReduction="10000"/>
          </a:bodyPr>
          <a:lstStyle/>
          <a:p>
            <a:pPr marL="0" marR="0" lvl="0" indent="0" algn="ctr">
              <a:spcBef>
                <a:spcPts val="1800"/>
              </a:spcBef>
              <a:spcAft>
                <a:spcPts val="0"/>
              </a:spcAft>
              <a:buNone/>
            </a:pPr>
            <a:r>
              <a:rPr lang="en-US" sz="3000" b="1" dirty="0">
                <a:latin typeface="Calibri" panose="020F0502020204030204" pitchFamily="34" charset="0"/>
                <a:ea typeface="Times New Roman" panose="02020603050405020304" pitchFamily="18" charset="0"/>
              </a:rPr>
              <a:t>LIGHTING</a:t>
            </a:r>
            <a:endParaRPr lang="en-US" sz="3000" b="1" dirty="0">
              <a:effectLst/>
              <a:latin typeface="Calibri" panose="020F0502020204030204" pitchFamily="34" charset="0"/>
              <a:ea typeface="Times New Roman" panose="02020603050405020304" pitchFamily="18" charset="0"/>
            </a:endParaRPr>
          </a:p>
          <a:p>
            <a:pPr marL="342900" marR="0" lvl="0" indent="-342900">
              <a:spcBef>
                <a:spcPts val="1200"/>
              </a:spcBef>
              <a:spcAft>
                <a:spcPts val="0"/>
              </a:spcAft>
              <a:buFont typeface="+mj-lt"/>
              <a:buAutoNum type="arabicPeriod"/>
            </a:pPr>
            <a:r>
              <a:rPr lang="en-US" sz="2200" dirty="0">
                <a:effectLst/>
                <a:latin typeface="Calibri" panose="020F0502020204030204" pitchFamily="34" charset="0"/>
                <a:ea typeface="Times New Roman" panose="02020603050405020304" pitchFamily="18" charset="0"/>
              </a:rPr>
              <a:t>Lighting in-and-around the community parking areas is lacking.  These areas, like most of the community, are very dark and could be enticing to would-be thieves.  </a:t>
            </a:r>
            <a:endParaRPr lang="en-US" sz="22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mj-lt"/>
              <a:buAutoNum type="arabicPeriod"/>
            </a:pPr>
            <a:r>
              <a:rPr lang="en-US" sz="2200" dirty="0">
                <a:effectLst/>
                <a:latin typeface="Calibri" panose="020F0502020204030204" pitchFamily="34" charset="0"/>
                <a:ea typeface="Times New Roman" panose="02020603050405020304" pitchFamily="18" charset="0"/>
              </a:rPr>
              <a:t>While residents may like the ambience and relaxed feeling of a dark neighborhood, the community should be aware that this is what will attract those wishing to commit crimes. </a:t>
            </a:r>
            <a:endParaRPr lang="en-US" sz="22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mj-lt"/>
              <a:buAutoNum type="arabicPeriod"/>
            </a:pPr>
            <a:r>
              <a:rPr lang="en-US" sz="2200" dirty="0">
                <a:effectLst/>
                <a:latin typeface="Calibri" panose="020F0502020204030204" pitchFamily="34" charset="0"/>
                <a:ea typeface="Times New Roman" panose="02020603050405020304" pitchFamily="18" charset="0"/>
              </a:rPr>
              <a:t>It would be easy for foliage to obscure lamp lighting.  Routine monitoring and maintenance is essential to ensure that that lighting is not blocked.</a:t>
            </a:r>
            <a:endParaRPr lang="en-US" sz="22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mj-lt"/>
              <a:buAutoNum type="arabicPeriod"/>
            </a:pPr>
            <a:r>
              <a:rPr lang="en-US" sz="2200" dirty="0">
                <a:effectLst/>
                <a:latin typeface="Calibri" panose="020F0502020204030204" pitchFamily="34" charset="0"/>
                <a:ea typeface="Times New Roman" panose="02020603050405020304" pitchFamily="18" charset="0"/>
              </a:rPr>
              <a:t>In lamps, bulbs that emit the most / brightest light are ideal for safety and police response.  </a:t>
            </a:r>
            <a:endParaRPr lang="en-US" sz="22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mj-lt"/>
              <a:buAutoNum type="arabicPeriod"/>
            </a:pPr>
            <a:r>
              <a:rPr lang="en-US" sz="2200" dirty="0">
                <a:effectLst/>
                <a:latin typeface="Calibri" panose="020F0502020204030204" pitchFamily="34" charset="0"/>
                <a:ea typeface="Times New Roman" panose="02020603050405020304" pitchFamily="18" charset="0"/>
              </a:rPr>
              <a:t>The alleys are dark; some are very dark.  While improvement would be up to each individual homeowner, this should be encouraged.</a:t>
            </a:r>
            <a:endParaRPr lang="en-US" sz="22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mj-lt"/>
              <a:buAutoNum type="arabicPeriod"/>
            </a:pPr>
            <a:r>
              <a:rPr lang="en-US" sz="2200" dirty="0">
                <a:effectLst/>
                <a:latin typeface="Calibri" panose="020F0502020204030204" pitchFamily="34" charset="0"/>
                <a:ea typeface="Times New Roman" panose="02020603050405020304" pitchFamily="18" charset="0"/>
              </a:rPr>
              <a:t>Thick foliage along some of the alleyways provides good hiding places for criminals, and in some cases, may diminish lighting benefits coming from homes in adjacent neighborhoods. </a:t>
            </a:r>
            <a:endParaRPr lang="en-US" sz="2200" dirty="0">
              <a:effectLst/>
              <a:latin typeface="Calibri" panose="020F0502020204030204" pitchFamily="34" charset="0"/>
              <a:ea typeface="Calibri" panose="020F0502020204030204" pitchFamily="34" charset="0"/>
            </a:endParaRPr>
          </a:p>
          <a:p>
            <a:pPr marL="0" marR="0" indent="0">
              <a:spcBef>
                <a:spcPts val="1200"/>
              </a:spcBef>
              <a:spcAft>
                <a:spcPts val="0"/>
              </a:spcAft>
              <a:buNone/>
            </a:pPr>
            <a:endParaRPr lang="en-US" sz="2000" dirty="0">
              <a:effectLst/>
              <a:latin typeface="Calibri" panose="020F0502020204030204" pitchFamily="34" charset="0"/>
              <a:ea typeface="Calibri" panose="020F0502020204030204" pitchFamily="34" charset="0"/>
            </a:endParaRPr>
          </a:p>
          <a:p>
            <a:pPr marL="0" indent="0">
              <a:spcBef>
                <a:spcPts val="600"/>
              </a:spcBef>
              <a:spcAft>
                <a:spcPts val="1200"/>
              </a:spcAft>
              <a:buClr>
                <a:srgbClr val="0000CC"/>
              </a:buClr>
              <a:buNone/>
            </a:pPr>
            <a:endParaRPr kumimoji="0" lang="en-US" sz="21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535703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FC35E8-CD03-D2AF-11D0-BEB0D04F43B8}"/>
              </a:ext>
            </a:extLst>
          </p:cNvPr>
          <p:cNvSpPr txBox="1"/>
          <p:nvPr/>
        </p:nvSpPr>
        <p:spPr>
          <a:xfrm>
            <a:off x="2665141" y="1962614"/>
            <a:ext cx="6668429" cy="2277547"/>
          </a:xfrm>
          <a:prstGeom prst="rect">
            <a:avLst/>
          </a:prstGeom>
          <a:noFill/>
        </p:spPr>
        <p:txBody>
          <a:bodyPr wrap="square" rtlCol="0">
            <a:spAutoFit/>
          </a:bodyPr>
          <a:lstStyle/>
          <a:p>
            <a:pPr algn="ctr">
              <a:spcAft>
                <a:spcPts val="600"/>
              </a:spcAft>
            </a:pPr>
            <a:r>
              <a:rPr lang="en-US" sz="4400" b="1" dirty="0">
                <a:solidFill>
                  <a:srgbClr val="0000CC"/>
                </a:solidFill>
              </a:rPr>
              <a:t>CRIMECAST  REPORT</a:t>
            </a:r>
          </a:p>
          <a:p>
            <a:pPr algn="ctr">
              <a:spcAft>
                <a:spcPts val="600"/>
              </a:spcAft>
            </a:pPr>
            <a:r>
              <a:rPr lang="en-US" sz="4400" b="1" dirty="0">
                <a:solidFill>
                  <a:srgbClr val="0000CC"/>
                </a:solidFill>
              </a:rPr>
              <a:t>CAP Index, Inc.</a:t>
            </a:r>
          </a:p>
          <a:p>
            <a:pPr algn="ctr">
              <a:spcAft>
                <a:spcPts val="600"/>
              </a:spcAft>
            </a:pPr>
            <a:r>
              <a:rPr lang="en-US" sz="4400" b="1" dirty="0">
                <a:solidFill>
                  <a:srgbClr val="0000CC"/>
                </a:solidFill>
              </a:rPr>
              <a:t>June 7, 2023</a:t>
            </a:r>
          </a:p>
        </p:txBody>
      </p:sp>
    </p:spTree>
    <p:extLst>
      <p:ext uri="{BB962C8B-B14F-4D97-AF65-F5344CB8AC3E}">
        <p14:creationId xmlns:p14="http://schemas.microsoft.com/office/powerpoint/2010/main" val="1652568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61D475F-8C55-1C54-180B-CC4545281C8F}"/>
              </a:ext>
            </a:extLst>
          </p:cNvPr>
          <p:cNvSpPr txBox="1"/>
          <p:nvPr/>
        </p:nvSpPr>
        <p:spPr>
          <a:xfrm>
            <a:off x="2079521" y="282656"/>
            <a:ext cx="803295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00CC"/>
                </a:solidFill>
                <a:effectLst/>
                <a:uLnTx/>
                <a:uFillTx/>
                <a:latin typeface="Calibri" panose="020F0502020204030204"/>
                <a:ea typeface="+mn-ea"/>
                <a:cs typeface="+mn-cs"/>
              </a:rPr>
              <a:t>About the </a:t>
            </a:r>
            <a:r>
              <a:rPr kumimoji="0" lang="en-US" sz="2800" b="1" i="0" u="none" strike="noStrike" kern="1200" cap="none" spc="0" normalizeH="0" baseline="0" noProof="0" dirty="0">
                <a:ln>
                  <a:noFill/>
                </a:ln>
                <a:solidFill>
                  <a:srgbClr val="0000CC"/>
                </a:solidFill>
                <a:effectLst/>
                <a:uLnTx/>
                <a:uFillTx/>
                <a:latin typeface="Calibri" panose="020F0502020204030204"/>
                <a:ea typeface="+mn-ea"/>
                <a:cs typeface="+mn-cs"/>
              </a:rPr>
              <a:t>CAP Index Scoring System</a:t>
            </a:r>
          </a:p>
        </p:txBody>
      </p:sp>
      <p:sp>
        <p:nvSpPr>
          <p:cNvPr id="12" name="TextBox 11">
            <a:extLst>
              <a:ext uri="{FF2B5EF4-FFF2-40B4-BE49-F238E27FC236}">
                <a16:creationId xmlns:a16="http://schemas.microsoft.com/office/drawing/2014/main" id="{618B2C2B-4739-FCF9-AB4F-302A57D7D6CF}"/>
              </a:ext>
            </a:extLst>
          </p:cNvPr>
          <p:cNvSpPr txBox="1"/>
          <p:nvPr/>
        </p:nvSpPr>
        <p:spPr>
          <a:xfrm>
            <a:off x="731987" y="1000800"/>
            <a:ext cx="10728023" cy="407803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CAP Index Scoring System uses forecasting techniques that combine demographic and business statistics with crime and loss data to calculate crime risk.</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“Social Disorganization Theory,” which asserts that </a:t>
            </a:r>
            <a:r>
              <a:rPr kumimoji="0" lang="en-US" sz="1700" b="1" i="0" u="sng" strike="noStrike" kern="1200" cap="none" spc="0" normalizeH="0" baseline="0" noProof="0" dirty="0">
                <a:ln>
                  <a:noFill/>
                </a:ln>
                <a:solidFill>
                  <a:prstClr val="black"/>
                </a:solidFill>
                <a:effectLst/>
                <a:uLnTx/>
                <a:uFillTx/>
                <a:latin typeface="Calibri" panose="020F0502020204030204"/>
                <a:ea typeface="+mn-ea"/>
                <a:cs typeface="+mn-cs"/>
              </a:rPr>
              <a:t>higher degrees of social discord in a neighborhood correlate with higher levels of crime</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is the foundation of the Scoring System.</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CAP Index Score </a:t>
            </a:r>
            <a:r>
              <a:rPr kumimoji="0" lang="en-US" sz="1700" b="1" i="0" u="sng" strike="noStrike" kern="1200" cap="none" spc="0" normalizeH="0" baseline="0" noProof="0" dirty="0">
                <a:ln>
                  <a:noFill/>
                </a:ln>
                <a:solidFill>
                  <a:prstClr val="black"/>
                </a:solidFill>
                <a:effectLst/>
                <a:uLnTx/>
                <a:uFillTx/>
                <a:latin typeface="Calibri" panose="020F0502020204030204"/>
                <a:ea typeface="+mn-ea"/>
                <a:cs typeface="+mn-cs"/>
              </a:rPr>
              <a:t>is not</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based solely on incident data.  Approximately </a:t>
            </a:r>
            <a:r>
              <a:rPr kumimoji="0" lang="en-US" sz="1700" b="1" i="0" u="sng" strike="noStrike" kern="1200" cap="none" spc="0" normalizeH="0" baseline="0" noProof="0" dirty="0">
                <a:ln>
                  <a:noFill/>
                </a:ln>
                <a:solidFill>
                  <a:prstClr val="black"/>
                </a:solidFill>
                <a:effectLst/>
                <a:uLnTx/>
                <a:uFillTx/>
                <a:latin typeface="Calibri" panose="020F0502020204030204"/>
                <a:ea typeface="+mn-ea"/>
                <a:cs typeface="+mn-cs"/>
              </a:rPr>
              <a:t>300 socio-demographic indicators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are considered, encompassing Education, Transit, Household Income, Housing, Population, Police Statistics, Business, Industry Crime &amp; Loss, and Client Crime &amp; Loss.  Race, religion and gender are not included in the data.</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Scoring methodologies account for the fact that perpetrators often travel varying distances to commit crimes (the “journey to crime”) depending on the target.  They also consider the nature and attractiveness of different types of targets for different types of crime.</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CAP Index Scores range from 0 to 2000, with 0 representing the lowest risk and 2000 the highest risk.  100 is the National Average.</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1200"/>
              </a:spcAft>
              <a:buClrTx/>
              <a:buSzTx/>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391F39D-0A93-7A5B-A219-386BC103B30A}"/>
              </a:ext>
            </a:extLst>
          </p:cNvPr>
          <p:cNvPicPr>
            <a:picLocks noChangeAspect="1"/>
          </p:cNvPicPr>
          <p:nvPr/>
        </p:nvPicPr>
        <p:blipFill>
          <a:blip r:embed="rId3"/>
          <a:stretch>
            <a:fillRect/>
          </a:stretch>
        </p:blipFill>
        <p:spPr>
          <a:xfrm>
            <a:off x="2079520" y="4556423"/>
            <a:ext cx="8032956" cy="952500"/>
          </a:xfrm>
          <a:prstGeom prst="rect">
            <a:avLst/>
          </a:prstGeom>
        </p:spPr>
      </p:pic>
      <p:sp>
        <p:nvSpPr>
          <p:cNvPr id="10" name="TextBox 9">
            <a:extLst>
              <a:ext uri="{FF2B5EF4-FFF2-40B4-BE49-F238E27FC236}">
                <a16:creationId xmlns:a16="http://schemas.microsoft.com/office/drawing/2014/main" id="{627CBB80-6812-3A33-9D4C-89B63E887B58}"/>
              </a:ext>
            </a:extLst>
          </p:cNvPr>
          <p:cNvSpPr txBox="1"/>
          <p:nvPr/>
        </p:nvSpPr>
        <p:spPr>
          <a:xfrm>
            <a:off x="731988" y="5665967"/>
            <a:ext cx="10887584" cy="58477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resulting CRIMECAST Report indicates the likelihood of crime and loss occurring at a particular address.  112 Abbottsford was used for our report.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6406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FEB23C-054F-84A8-3587-F90725C27C36}"/>
              </a:ext>
            </a:extLst>
          </p:cNvPr>
          <p:cNvPicPr>
            <a:picLocks noChangeAspect="1"/>
          </p:cNvPicPr>
          <p:nvPr/>
        </p:nvPicPr>
        <p:blipFill>
          <a:blip r:embed="rId3"/>
          <a:stretch>
            <a:fillRect/>
          </a:stretch>
        </p:blipFill>
        <p:spPr>
          <a:xfrm>
            <a:off x="5879690" y="2059603"/>
            <a:ext cx="5161936" cy="4858211"/>
          </a:xfrm>
          <a:prstGeom prst="rect">
            <a:avLst/>
          </a:prstGeom>
        </p:spPr>
      </p:pic>
      <p:pic>
        <p:nvPicPr>
          <p:cNvPr id="7" name="Picture 6">
            <a:extLst>
              <a:ext uri="{FF2B5EF4-FFF2-40B4-BE49-F238E27FC236}">
                <a16:creationId xmlns:a16="http://schemas.microsoft.com/office/drawing/2014/main" id="{38688477-F6CF-33B5-C15C-EF07500BF0EA}"/>
              </a:ext>
            </a:extLst>
          </p:cNvPr>
          <p:cNvPicPr>
            <a:picLocks noChangeAspect="1"/>
          </p:cNvPicPr>
          <p:nvPr/>
        </p:nvPicPr>
        <p:blipFill>
          <a:blip r:embed="rId4"/>
          <a:stretch>
            <a:fillRect/>
          </a:stretch>
        </p:blipFill>
        <p:spPr>
          <a:xfrm>
            <a:off x="170067" y="6070344"/>
            <a:ext cx="2924175" cy="695325"/>
          </a:xfrm>
          <a:prstGeom prst="rect">
            <a:avLst/>
          </a:prstGeom>
        </p:spPr>
      </p:pic>
      <p:pic>
        <p:nvPicPr>
          <p:cNvPr id="9" name="Picture 8">
            <a:extLst>
              <a:ext uri="{FF2B5EF4-FFF2-40B4-BE49-F238E27FC236}">
                <a16:creationId xmlns:a16="http://schemas.microsoft.com/office/drawing/2014/main" id="{1C8F9E3B-3CB4-2171-4A00-4EEAC889F307}"/>
              </a:ext>
            </a:extLst>
          </p:cNvPr>
          <p:cNvPicPr>
            <a:picLocks noChangeAspect="1"/>
          </p:cNvPicPr>
          <p:nvPr/>
        </p:nvPicPr>
        <p:blipFill>
          <a:blip r:embed="rId5"/>
          <a:stretch>
            <a:fillRect/>
          </a:stretch>
        </p:blipFill>
        <p:spPr>
          <a:xfrm>
            <a:off x="7249755" y="588969"/>
            <a:ext cx="2238375" cy="1514475"/>
          </a:xfrm>
          <a:prstGeom prst="rect">
            <a:avLst/>
          </a:prstGeom>
        </p:spPr>
      </p:pic>
      <p:sp>
        <p:nvSpPr>
          <p:cNvPr id="11" name="TextBox 10">
            <a:extLst>
              <a:ext uri="{FF2B5EF4-FFF2-40B4-BE49-F238E27FC236}">
                <a16:creationId xmlns:a16="http://schemas.microsoft.com/office/drawing/2014/main" id="{B61D475F-8C55-1C54-180B-CC4545281C8F}"/>
              </a:ext>
            </a:extLst>
          </p:cNvPr>
          <p:cNvSpPr txBox="1"/>
          <p:nvPr/>
        </p:nvSpPr>
        <p:spPr>
          <a:xfrm>
            <a:off x="2079522" y="127304"/>
            <a:ext cx="8032956" cy="461665"/>
          </a:xfrm>
          <a:prstGeom prst="rect">
            <a:avLst/>
          </a:prstGeom>
          <a:noFill/>
        </p:spPr>
        <p:txBody>
          <a:bodyPr wrap="square" rtlCol="0">
            <a:spAutoFit/>
          </a:bodyPr>
          <a:lstStyle/>
          <a:p>
            <a:pPr algn="ctr"/>
            <a:r>
              <a:rPr lang="en-US" sz="2400" b="1" dirty="0">
                <a:solidFill>
                  <a:srgbClr val="0000CC"/>
                </a:solidFill>
              </a:rPr>
              <a:t>CRIMECAST REPORT FOR ABBOTTSFORD:  3-MILE SITE MAP </a:t>
            </a:r>
          </a:p>
        </p:txBody>
      </p:sp>
      <p:sp>
        <p:nvSpPr>
          <p:cNvPr id="12" name="TextBox 11">
            <a:extLst>
              <a:ext uri="{FF2B5EF4-FFF2-40B4-BE49-F238E27FC236}">
                <a16:creationId xmlns:a16="http://schemas.microsoft.com/office/drawing/2014/main" id="{618B2C2B-4739-FCF9-AB4F-302A57D7D6CF}"/>
              </a:ext>
            </a:extLst>
          </p:cNvPr>
          <p:cNvSpPr txBox="1"/>
          <p:nvPr/>
        </p:nvSpPr>
        <p:spPr>
          <a:xfrm>
            <a:off x="481781" y="588969"/>
            <a:ext cx="5386696" cy="553997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400" dirty="0"/>
              <a:t>This map shows the Crime Risk Scores by census tract.  The “X” is 112 Abbottsford.</a:t>
            </a:r>
          </a:p>
          <a:p>
            <a:pPr marL="285750" indent="-285750">
              <a:spcAft>
                <a:spcPts val="1200"/>
              </a:spcAft>
              <a:buFont typeface="Arial" panose="020B0604020202020204" pitchFamily="34" charset="0"/>
              <a:buChar char="•"/>
            </a:pPr>
            <a:r>
              <a:rPr lang="en-US" sz="1400" dirty="0"/>
              <a:t>The inner circle covers a 1-mile radius around 112 Abbottsford.  The larger circle covers a 3-mile radius.</a:t>
            </a:r>
          </a:p>
          <a:p>
            <a:pPr marL="285750" indent="-285750">
              <a:spcAft>
                <a:spcPts val="1200"/>
              </a:spcAft>
              <a:buFont typeface="Arial" panose="020B0604020202020204" pitchFamily="34" charset="0"/>
              <a:buChar char="•"/>
            </a:pPr>
            <a:r>
              <a:rPr lang="en-US" sz="1400" dirty="0"/>
              <a:t>The CAP Index Scoring System assigns a numeric risk score and a corresponding risk shading to each tract.</a:t>
            </a:r>
          </a:p>
          <a:p>
            <a:pPr marL="285750" indent="-285750">
              <a:spcAft>
                <a:spcPts val="1200"/>
              </a:spcAft>
              <a:buFont typeface="Arial" panose="020B0604020202020204" pitchFamily="34" charset="0"/>
              <a:buChar char="•"/>
            </a:pPr>
            <a:r>
              <a:rPr lang="en-US" sz="1400" dirty="0"/>
              <a:t>With a score of 38, Abbottsford’s risk of crime is substantially below the National Average, as are each of the census tracts within a 1-mile radius of the neighborhood.</a:t>
            </a:r>
          </a:p>
          <a:p>
            <a:pPr marL="285750" indent="-285750">
              <a:spcAft>
                <a:spcPts val="1200"/>
              </a:spcAft>
              <a:buFont typeface="Arial" panose="020B0604020202020204" pitchFamily="34" charset="0"/>
              <a:buChar char="•"/>
            </a:pPr>
            <a:r>
              <a:rPr lang="en-US" sz="1400" dirty="0"/>
              <a:t>The overwhelming majority of tracts within the 3-mile radius are also well below the National Average.</a:t>
            </a:r>
          </a:p>
          <a:p>
            <a:pPr marL="285750" indent="-285750">
              <a:spcAft>
                <a:spcPts val="1200"/>
              </a:spcAft>
              <a:buFont typeface="Arial" panose="020B0604020202020204" pitchFamily="34" charset="0"/>
              <a:buChar char="•"/>
            </a:pPr>
            <a:r>
              <a:rPr lang="en-US" sz="1400" dirty="0"/>
              <a:t>Based on the 3-mile radius, Abbottsford’s score is 128, meaning it is slightly above the National Average.  This is because the three areas shaded yellow and pink bleed into that radius and adversely impact our score.</a:t>
            </a:r>
          </a:p>
          <a:p>
            <a:pPr marL="285750" indent="-285750">
              <a:spcAft>
                <a:spcPts val="1200"/>
              </a:spcAft>
              <a:buFont typeface="Arial" panose="020B0604020202020204" pitchFamily="34" charset="0"/>
              <a:buChar char="•"/>
            </a:pPr>
            <a:r>
              <a:rPr lang="en-US" sz="1400" dirty="0"/>
              <a:t>Within the 3-mile radius, Crimes Against Property are the greatest threat.  Averaging the scores for Burglary, Larceny, and Motor Vehicle Theft reveals a CAP Index Score of almost 4x the National Average.  Scores for Crimes Against Persons – Homicide, Rape, Robbery, and Aggravated Assault – reveal a score that is consistent with the National Average.</a:t>
            </a:r>
          </a:p>
        </p:txBody>
      </p:sp>
      <p:pic>
        <p:nvPicPr>
          <p:cNvPr id="14" name="Picture 13">
            <a:extLst>
              <a:ext uri="{FF2B5EF4-FFF2-40B4-BE49-F238E27FC236}">
                <a16:creationId xmlns:a16="http://schemas.microsoft.com/office/drawing/2014/main" id="{73772A1C-4F60-D1EC-C987-0FDFA665462D}"/>
              </a:ext>
            </a:extLst>
          </p:cNvPr>
          <p:cNvPicPr>
            <a:picLocks noChangeAspect="1"/>
          </p:cNvPicPr>
          <p:nvPr/>
        </p:nvPicPr>
        <p:blipFill>
          <a:blip r:embed="rId6"/>
          <a:stretch>
            <a:fillRect/>
          </a:stretch>
        </p:blipFill>
        <p:spPr>
          <a:xfrm>
            <a:off x="10869408" y="274381"/>
            <a:ext cx="1152525" cy="6143625"/>
          </a:xfrm>
          <a:prstGeom prst="rect">
            <a:avLst/>
          </a:prstGeom>
        </p:spPr>
      </p:pic>
    </p:spTree>
    <p:extLst>
      <p:ext uri="{BB962C8B-B14F-4D97-AF65-F5344CB8AC3E}">
        <p14:creationId xmlns:p14="http://schemas.microsoft.com/office/powerpoint/2010/main" val="3622609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8688477-F6CF-33B5-C15C-EF07500BF0EA}"/>
              </a:ext>
            </a:extLst>
          </p:cNvPr>
          <p:cNvPicPr>
            <a:picLocks noChangeAspect="1"/>
          </p:cNvPicPr>
          <p:nvPr/>
        </p:nvPicPr>
        <p:blipFill>
          <a:blip r:embed="rId3"/>
          <a:stretch>
            <a:fillRect/>
          </a:stretch>
        </p:blipFill>
        <p:spPr>
          <a:xfrm>
            <a:off x="170067" y="6070344"/>
            <a:ext cx="2924175" cy="695325"/>
          </a:xfrm>
          <a:prstGeom prst="rect">
            <a:avLst/>
          </a:prstGeom>
        </p:spPr>
      </p:pic>
      <p:sp>
        <p:nvSpPr>
          <p:cNvPr id="11" name="TextBox 10">
            <a:extLst>
              <a:ext uri="{FF2B5EF4-FFF2-40B4-BE49-F238E27FC236}">
                <a16:creationId xmlns:a16="http://schemas.microsoft.com/office/drawing/2014/main" id="{B61D475F-8C55-1C54-180B-CC4545281C8F}"/>
              </a:ext>
            </a:extLst>
          </p:cNvPr>
          <p:cNvSpPr txBox="1"/>
          <p:nvPr/>
        </p:nvSpPr>
        <p:spPr>
          <a:xfrm>
            <a:off x="2153264" y="171144"/>
            <a:ext cx="803295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CC"/>
                </a:solidFill>
                <a:effectLst/>
                <a:uLnTx/>
                <a:uFillTx/>
                <a:latin typeface="Calibri" panose="020F0502020204030204"/>
                <a:ea typeface="+mn-ea"/>
                <a:cs typeface="+mn-cs"/>
              </a:rPr>
              <a:t>CRIMECAST REPORT FOR ABBOTTSFORD:  6-MILE SITE MAP </a:t>
            </a:r>
          </a:p>
        </p:txBody>
      </p:sp>
      <p:sp>
        <p:nvSpPr>
          <p:cNvPr id="12" name="TextBox 11">
            <a:extLst>
              <a:ext uri="{FF2B5EF4-FFF2-40B4-BE49-F238E27FC236}">
                <a16:creationId xmlns:a16="http://schemas.microsoft.com/office/drawing/2014/main" id="{618B2C2B-4739-FCF9-AB4F-302A57D7D6CF}"/>
              </a:ext>
            </a:extLst>
          </p:cNvPr>
          <p:cNvSpPr txBox="1"/>
          <p:nvPr/>
        </p:nvSpPr>
        <p:spPr>
          <a:xfrm>
            <a:off x="345688" y="974482"/>
            <a:ext cx="5676571" cy="490903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dirty="0">
                <a:solidFill>
                  <a:prstClr val="black"/>
                </a:solidFill>
                <a:latin typeface="Calibri" panose="020F0502020204030204"/>
              </a:rPr>
              <a:t>Enlarging the 3-mile Site Map to 6 miles reveals the census tracts with greatest risk of crime occurring.  They are to the North and Northeast of Abbottsford.</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 inner circle covers a 2-mile radius around 112 Abbottsford.  The larger circle covers a 6-mile radius.</a:t>
            </a:r>
            <a:endParaRPr lang="en-US" sz="1200" dirty="0">
              <a:solidFill>
                <a:prstClr val="black"/>
              </a:solidFill>
              <a:latin typeface="Calibri" panose="020F0502020204030204"/>
            </a:endParaRP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dirty="0">
                <a:solidFill>
                  <a:prstClr val="black"/>
                </a:solidFill>
                <a:latin typeface="Calibri" panose="020F0502020204030204"/>
              </a:rPr>
              <a:t>The red census tracts are potentially where the “journey to crime” that impacts Abbottsford originates.</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dirty="0">
                <a:solidFill>
                  <a:prstClr val="black"/>
                </a:solidFill>
                <a:latin typeface="Calibri" panose="020F0502020204030204"/>
              </a:rPr>
              <a:t>The red census tracts drive Abbottsford’s CAP Index Score up. </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dirty="0">
                <a:solidFill>
                  <a:prstClr val="black"/>
                </a:solidFill>
                <a:latin typeface="Calibri" panose="020F0502020204030204"/>
              </a:rPr>
              <a:t>The areas within the 6-mile radius that have the greatest risk of crime occurring are:  (1) North of Abbottsford in the census tract at 12:00 to 12:30 position with a Crime Index Score of 1161, or 11.6 times the National Average; (2) Northeast of Abbottsford in the 2:00 position with a score of 1649, or 16.4 times the National Average.</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Major surface arteries (Harding Road, Hillsboro Pike) as well as interstates (I-65, I-40, I-440) run through the 6-mile radius and the areas of greatest risk of crime occurring.  They likely facilitate ingress to and egress from the 1 mile and 2 mile radius around Abbottsford.</a:t>
            </a:r>
            <a:endParaRPr lang="en-US" sz="1200" dirty="0">
              <a:solidFill>
                <a:prstClr val="black"/>
              </a:solidFill>
              <a:latin typeface="Calibri" panose="020F0502020204030204"/>
            </a:endParaRP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Within the 6-mile radius, as with the 3-mile radius, Crimes Against Property are the greatest threat.  Averaging the scores for Burglary, Larceny, and Motor Vehicle Theft reveals a CAP Index Score of 5x the National Average.  Averaging scores for Crimes Against Persons – Homicide, Rape, Robbery, and Aggravated Assault – reveals a score that is 3x the National Average</a:t>
            </a:r>
            <a:r>
              <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n-US" sz="1400" dirty="0">
              <a:solidFill>
                <a:prstClr val="black"/>
              </a:solidFill>
              <a:latin typeface="Calibri" panose="020F0502020204030204"/>
            </a:endParaRPr>
          </a:p>
        </p:txBody>
      </p:sp>
      <p:pic>
        <p:nvPicPr>
          <p:cNvPr id="6" name="Picture 5">
            <a:extLst>
              <a:ext uri="{FF2B5EF4-FFF2-40B4-BE49-F238E27FC236}">
                <a16:creationId xmlns:a16="http://schemas.microsoft.com/office/drawing/2014/main" id="{6991C53D-D87E-7E00-A804-B2B0A2E665CE}"/>
              </a:ext>
            </a:extLst>
          </p:cNvPr>
          <p:cNvPicPr>
            <a:picLocks noChangeAspect="1"/>
          </p:cNvPicPr>
          <p:nvPr/>
        </p:nvPicPr>
        <p:blipFill>
          <a:blip r:embed="rId4"/>
          <a:stretch>
            <a:fillRect/>
          </a:stretch>
        </p:blipFill>
        <p:spPr>
          <a:xfrm>
            <a:off x="7214074" y="591021"/>
            <a:ext cx="2228850" cy="1571625"/>
          </a:xfrm>
          <a:prstGeom prst="rect">
            <a:avLst/>
          </a:prstGeom>
        </p:spPr>
      </p:pic>
      <p:pic>
        <p:nvPicPr>
          <p:cNvPr id="10" name="Picture 9">
            <a:extLst>
              <a:ext uri="{FF2B5EF4-FFF2-40B4-BE49-F238E27FC236}">
                <a16:creationId xmlns:a16="http://schemas.microsoft.com/office/drawing/2014/main" id="{4DEEA420-FB19-C829-2E9A-3DFCBCC7C14C}"/>
              </a:ext>
            </a:extLst>
          </p:cNvPr>
          <p:cNvPicPr>
            <a:picLocks noChangeAspect="1"/>
          </p:cNvPicPr>
          <p:nvPr/>
        </p:nvPicPr>
        <p:blipFill>
          <a:blip r:embed="rId5"/>
          <a:stretch>
            <a:fillRect/>
          </a:stretch>
        </p:blipFill>
        <p:spPr>
          <a:xfrm>
            <a:off x="6169742" y="2120693"/>
            <a:ext cx="4773408" cy="4644976"/>
          </a:xfrm>
          <a:prstGeom prst="rect">
            <a:avLst/>
          </a:prstGeom>
        </p:spPr>
      </p:pic>
      <p:pic>
        <p:nvPicPr>
          <p:cNvPr id="15" name="Picture 14">
            <a:extLst>
              <a:ext uri="{FF2B5EF4-FFF2-40B4-BE49-F238E27FC236}">
                <a16:creationId xmlns:a16="http://schemas.microsoft.com/office/drawing/2014/main" id="{E90A2ACC-9670-77A2-A67B-3B7003D19D4F}"/>
              </a:ext>
            </a:extLst>
          </p:cNvPr>
          <p:cNvPicPr>
            <a:picLocks noChangeAspect="1"/>
          </p:cNvPicPr>
          <p:nvPr/>
        </p:nvPicPr>
        <p:blipFill>
          <a:blip r:embed="rId6"/>
          <a:stretch>
            <a:fillRect/>
          </a:stretch>
        </p:blipFill>
        <p:spPr>
          <a:xfrm>
            <a:off x="10943150" y="457201"/>
            <a:ext cx="1057275" cy="6262084"/>
          </a:xfrm>
          <a:prstGeom prst="rect">
            <a:avLst/>
          </a:prstGeom>
        </p:spPr>
      </p:pic>
    </p:spTree>
    <p:extLst>
      <p:ext uri="{BB962C8B-B14F-4D97-AF65-F5344CB8AC3E}">
        <p14:creationId xmlns:p14="http://schemas.microsoft.com/office/powerpoint/2010/main" val="3848570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FC35E8-CD03-D2AF-11D0-BEB0D04F43B8}"/>
              </a:ext>
            </a:extLst>
          </p:cNvPr>
          <p:cNvSpPr txBox="1"/>
          <p:nvPr/>
        </p:nvSpPr>
        <p:spPr>
          <a:xfrm>
            <a:off x="1059366" y="1962614"/>
            <a:ext cx="9868829" cy="27392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dirty="0">
                <a:ln>
                  <a:noFill/>
                </a:ln>
                <a:solidFill>
                  <a:srgbClr val="0000CC"/>
                </a:solidFill>
                <a:effectLst/>
                <a:uLnTx/>
                <a:uFillTx/>
                <a:latin typeface="Calibri" panose="020F0502020204030204"/>
                <a:ea typeface="+mn-ea"/>
                <a:cs typeface="+mn-cs"/>
              </a:rPr>
              <a:t>Abbottsford Security Committee</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dirty="0">
                <a:ln>
                  <a:noFill/>
                </a:ln>
                <a:solidFill>
                  <a:srgbClr val="0000CC"/>
                </a:solidFill>
                <a:effectLst/>
                <a:uLnTx/>
                <a:uFillTx/>
                <a:latin typeface="Calibri" panose="020F0502020204030204"/>
                <a:ea typeface="+mn-ea"/>
                <a:cs typeface="+mn-cs"/>
              </a:rPr>
              <a:t>RECOMMENDATIONS</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dirty="0">
                <a:ln>
                  <a:noFill/>
                </a:ln>
                <a:solidFill>
                  <a:srgbClr val="0000CC"/>
                </a:solidFill>
                <a:effectLst/>
                <a:uLnTx/>
                <a:uFillTx/>
                <a:latin typeface="Calibri" panose="020F0502020204030204"/>
                <a:ea typeface="+mn-ea"/>
                <a:cs typeface="+mn-cs"/>
              </a:rPr>
              <a:t>October 18, 2023</a:t>
            </a:r>
          </a:p>
        </p:txBody>
      </p:sp>
    </p:spTree>
    <p:extLst>
      <p:ext uri="{BB962C8B-B14F-4D97-AF65-F5344CB8AC3E}">
        <p14:creationId xmlns:p14="http://schemas.microsoft.com/office/powerpoint/2010/main" val="421552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ACE938-9BEC-4CDE-F335-8F5A58F5CEC4}"/>
              </a:ext>
            </a:extLst>
          </p:cNvPr>
          <p:cNvSpPr txBox="1"/>
          <p:nvPr/>
        </p:nvSpPr>
        <p:spPr>
          <a:xfrm>
            <a:off x="748990" y="363915"/>
            <a:ext cx="10694019" cy="649408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 gate should be installed at the entrance to Abbottsford or guard posted at the entrance</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742950" marR="0" lvl="1"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 overwhelming number of residents (72%) are comfortable or very comfortable with Abbottsford’s security environment.</a:t>
            </a:r>
          </a:p>
          <a:p>
            <a:pPr marL="742950" marR="0" lvl="1"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 police department’s West Precinct Community Coordination Unit assessed Abbottsford to be a “safe community.”</a:t>
            </a:r>
          </a:p>
          <a:p>
            <a:pPr marL="742950" marR="0" lvl="1"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 police advised that w</a:t>
            </a:r>
            <a:r>
              <a:rPr kumimoji="0" lang="en-US" sz="1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hen crime happens at GH Mall, the criminals are not going to head toward Abbottsford.  They’re going to go in the opposite direction because they want to get out of the area.  Remaining in the immediate vicinity is too risky for them.</a:t>
            </a:r>
          </a:p>
          <a:p>
            <a:pPr marL="742950" marR="0" lvl="1"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There are multiple, less-costly measures to deter crime, including:</a:t>
            </a:r>
          </a:p>
          <a:p>
            <a:pPr marL="1200150" marR="0" lvl="2" indent="-285750" algn="l" defTabSz="914400" rtl="0" eaLnBrk="1" fontAlgn="auto" latinLnBrk="0" hangingPunct="1">
              <a:lnSpc>
                <a:spcPct val="100000"/>
              </a:lnSpc>
              <a:spcBef>
                <a:spcPts val="600"/>
              </a:spcBef>
              <a:spcAft>
                <a:spcPts val="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Per the police, lighting in all alleys ranges from dark to very dark.  Residents can drastically improve this security weakness by illuminating the exterior of their homes.  Fixtures can be put on an automatic timer, photocell, or motion sensor.  To facilitate these improvements, the Abbottsford Board should identify specific areas of darkness where neighbors can collaborate with one another to deliver enhancements, should inform these neighbors of their observations, and encourage responsive action.</a:t>
            </a:r>
          </a:p>
          <a:p>
            <a:pPr marL="1200150" marR="0" lvl="2" indent="-285750" algn="l" defTabSz="914400" rtl="0" eaLnBrk="1" fontAlgn="auto" latinLnBrk="0" hangingPunct="1">
              <a:lnSpc>
                <a:spcPct val="100000"/>
              </a:lnSpc>
              <a:spcBef>
                <a:spcPts val="600"/>
              </a:spcBef>
              <a:spcAft>
                <a:spcPts val="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Per police observation, lighting in the common parking areas can be improved to make vehicles parked there less attractive targets.</a:t>
            </a:r>
          </a:p>
          <a:p>
            <a:pPr marL="1200150" marR="0" lvl="2" indent="-285750" algn="l" defTabSz="914400" rtl="0" eaLnBrk="1" fontAlgn="auto" latinLnBrk="0" hangingPunct="1">
              <a:lnSpc>
                <a:spcPct val="100000"/>
              </a:lnSpc>
              <a:spcBef>
                <a:spcPts val="600"/>
              </a:spcBef>
              <a:spcAft>
                <a:spcPts val="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Homeowners who do not have Ring or other types of cameras on their residences can install them.</a:t>
            </a:r>
          </a:p>
          <a:p>
            <a:pPr marL="1200150" marR="0" lvl="2" indent="-285750" algn="l" defTabSz="914400" rtl="0" eaLnBrk="1" fontAlgn="auto" latinLnBrk="0" hangingPunct="1">
              <a:lnSpc>
                <a:spcPct val="100000"/>
              </a:lnSpc>
              <a:spcBef>
                <a:spcPts val="600"/>
              </a:spcBef>
              <a:spcAft>
                <a:spcPts val="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Most residences have intrusion alarm system.  Residents can stake visible alarm company signage in the front and back yards and make sure to use their alarms.</a:t>
            </a:r>
          </a:p>
          <a:p>
            <a:pPr marL="1204913" marR="0" lvl="2" indent="-290513" algn="l" defTabSz="914400" rtl="0" eaLnBrk="1" fontAlgn="auto" latinLnBrk="0" hangingPunct="1">
              <a:lnSpc>
                <a:spcPct val="100000"/>
              </a:lnSpc>
              <a:spcBef>
                <a:spcPts val="600"/>
              </a:spcBef>
              <a:spcAft>
                <a:spcPts val="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To strengthen the crime prevention benefit of chain-link fences, dense foliage should be pruned and maintained so it doesn’t provide a hiding place for criminals.  Chain-link fences should also be shored-up with “defensive plantings” such as prickly shrubs and hostile hedges.</a:t>
            </a:r>
          </a:p>
          <a:p>
            <a:pPr marL="1204913" marR="0" lvl="2" indent="-290513" algn="l" defTabSz="914400" rtl="0" eaLnBrk="1" fontAlgn="auto" latinLnBrk="0" hangingPunct="1">
              <a:lnSpc>
                <a:spcPct val="100000"/>
              </a:lnSpc>
              <a:spcBef>
                <a:spcPts val="600"/>
              </a:spcBef>
              <a:spcAft>
                <a:spcPts val="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Make “No Trespassing” signage at the Abbottsford entrance more visible.  Such signage </a:t>
            </a:r>
            <a:r>
              <a:rPr kumimoji="0" lang="en-US" sz="1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gives law enforcement a tool to remove suspicious persons from private property and can help support a conviction on a criminal trespass charge.</a:t>
            </a:r>
          </a:p>
          <a:p>
            <a:pPr marL="1204913" marR="0" lvl="2" indent="-290513" algn="l" defTabSz="914400" rtl="0" eaLnBrk="1" fontAlgn="auto" latinLnBrk="0" hangingPunct="1">
              <a:lnSpc>
                <a:spcPct val="100000"/>
              </a:lnSpc>
              <a:spcBef>
                <a:spcPts val="600"/>
              </a:spcBef>
              <a:spcAft>
                <a:spcPts val="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Implement a Neighborhood Watch Program to engage Abbottsford residents in crime prevention.  To learn about Neighborhood Watch in Nashville, go to: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https://www.nashville.gov/departments/police/get-involved/neighborhood-watch</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If we are interested in pursuing this, contact the West Precinct Community Coordination Unit to help get the program started.</a:t>
            </a:r>
          </a:p>
          <a:p>
            <a:pPr marL="512763" marR="0" lvl="2" indent="-166688" algn="l" defTabSz="914400" rtl="0" eaLnBrk="1" fontAlgn="auto" latinLnBrk="0" hangingPunct="1">
              <a:lnSpc>
                <a:spcPct val="100000"/>
              </a:lnSpc>
              <a:spcBef>
                <a:spcPts val="600"/>
              </a:spcBef>
              <a:spcAft>
                <a:spcPts val="0"/>
              </a:spcAft>
              <a:buClrTx/>
              <a:buSzTx/>
              <a:buFontTx/>
              <a:buNone/>
              <a:tabLst/>
              <a:defRPr/>
            </a:pPr>
            <a:r>
              <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t>If circumstances warrant, </a:t>
            </a:r>
            <a:r>
              <a:rPr kumimoji="0" lang="en-US" sz="1500" b="0" i="0" u="none" strike="noStrike" kern="1200" cap="none" spc="0" normalizeH="0" baseline="0" noProof="0" dirty="0" err="1">
                <a:ln>
                  <a:noFill/>
                </a:ln>
                <a:solidFill>
                  <a:prstClr val="black"/>
                </a:solidFill>
                <a:effectLst/>
                <a:uLnTx/>
                <a:uFillTx/>
                <a:latin typeface="Calibri" panose="020F0502020204030204"/>
                <a:ea typeface="+mn-ea"/>
                <a:cs typeface="+mn-cs"/>
              </a:rPr>
              <a:t>eg.</a:t>
            </a: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t>, police notify the Board of a verified threat in the area around Abbottsford or the Board becomes aware of a threat against a specific resident, then a guard should be posted until such time as the threat has been mitigated.</a:t>
            </a:r>
          </a:p>
        </p:txBody>
      </p:sp>
    </p:spTree>
    <p:extLst>
      <p:ext uri="{BB962C8B-B14F-4D97-AF65-F5344CB8AC3E}">
        <p14:creationId xmlns:p14="http://schemas.microsoft.com/office/powerpoint/2010/main" val="368384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FC35E8-CD03-D2AF-11D0-BEB0D04F43B8}"/>
              </a:ext>
            </a:extLst>
          </p:cNvPr>
          <p:cNvSpPr txBox="1"/>
          <p:nvPr/>
        </p:nvSpPr>
        <p:spPr>
          <a:xfrm>
            <a:off x="1635512" y="1913200"/>
            <a:ext cx="8920976" cy="30315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4400" b="1" i="0" u="none" strike="noStrike" kern="1200" cap="none" spc="0" normalizeH="0" baseline="0" noProof="0" dirty="0">
                <a:ln>
                  <a:noFill/>
                </a:ln>
                <a:solidFill>
                  <a:srgbClr val="0000CC"/>
                </a:solidFill>
                <a:effectLst/>
                <a:uLnTx/>
                <a:uFillTx/>
                <a:latin typeface="Calibri" panose="020F0502020204030204"/>
                <a:ea typeface="+mn-ea"/>
                <a:cs typeface="+mn-cs"/>
              </a:rPr>
              <a:t>SECURITY SURVEY</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4400" b="1" i="0" u="none" strike="noStrike" kern="1200" cap="none" spc="0" normalizeH="0" baseline="0" noProof="0" dirty="0">
                <a:ln>
                  <a:noFill/>
                </a:ln>
                <a:solidFill>
                  <a:srgbClr val="0000CC"/>
                </a:solidFill>
                <a:effectLst/>
                <a:uLnTx/>
                <a:uFillTx/>
                <a:latin typeface="Calibri" panose="020F0502020204030204"/>
                <a:ea typeface="+mn-ea"/>
                <a:cs typeface="+mn-cs"/>
              </a:rPr>
              <a:t>of </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4400" b="1" i="0" u="none" strike="noStrike" kern="1200" cap="none" spc="0" normalizeH="0" baseline="0" noProof="0" dirty="0">
                <a:ln>
                  <a:noFill/>
                </a:ln>
                <a:solidFill>
                  <a:srgbClr val="0000CC"/>
                </a:solidFill>
                <a:effectLst/>
                <a:uLnTx/>
                <a:uFillTx/>
                <a:latin typeface="Calibri" panose="020F0502020204030204"/>
                <a:ea typeface="+mn-ea"/>
                <a:cs typeface="+mn-cs"/>
              </a:rPr>
              <a:t>Abbottsford’s Residents</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4400" b="1" i="0" u="none" strike="noStrike" kern="1200" cap="none" spc="0" normalizeH="0" baseline="0" noProof="0" dirty="0">
                <a:ln>
                  <a:noFill/>
                </a:ln>
                <a:solidFill>
                  <a:srgbClr val="0000CC"/>
                </a:solidFill>
                <a:effectLst/>
                <a:uLnTx/>
                <a:uFillTx/>
                <a:latin typeface="Calibri" panose="020F0502020204030204"/>
                <a:ea typeface="+mn-ea"/>
                <a:cs typeface="+mn-cs"/>
              </a:rPr>
              <a:t>June 2023</a:t>
            </a:r>
          </a:p>
        </p:txBody>
      </p:sp>
    </p:spTree>
    <p:extLst>
      <p:ext uri="{BB962C8B-B14F-4D97-AF65-F5344CB8AC3E}">
        <p14:creationId xmlns:p14="http://schemas.microsoft.com/office/powerpoint/2010/main" val="917556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10E8E4-A24E-4FA8-C5F0-0F09F61AB7F0}"/>
              </a:ext>
            </a:extLst>
          </p:cNvPr>
          <p:cNvSpPr txBox="1"/>
          <p:nvPr/>
        </p:nvSpPr>
        <p:spPr>
          <a:xfrm>
            <a:off x="1066800" y="524107"/>
            <a:ext cx="10058400" cy="6001643"/>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Although no additional cameras are needed in the common areas, Abbottsford should be vigilant that its existing cameras are functioning and properly maintained and that the system is built on current / upgraded technology to ensure parts continue to be available should maintenance be required.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With regard to the existing cameras, (a) Research the feasibility, pros, and cons of connecting the HOA’s Flock and CCTV cameras to the Real Time Crime Center and determine whether this would be supported by the HOA.  (b) Provide information to residents so they can determine whether they want to connect their home cameras to the RTCC.  (c) Ensure there is a back-up to the On-Site Property Manager who can view the HOA’s cameras remotely and is educated about what to do should action need to be taken in his/her absence.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Continue the ongoing upgrade of fixtures in the common areas to install replacement bulbs with additional lumens.  Regularly, perform routine maintenance on foliage to ensure it does not block the lamps and allows maximum benefit of lighting.</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Identify options and costs to improve illumination in common parking areas.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Include on the agenda of the HOA’s Annual and Semi-Annual Meetings an update on crimes in Abbottsford that have been reported to </a:t>
            </a:r>
            <a:r>
              <a:rPr kumimoji="0" lang="en-US" sz="1600" b="1" i="0" u="sng" strike="noStrike" kern="1200" cap="none" spc="0" normalizeH="0" baseline="0" noProof="0" dirty="0">
                <a:ln>
                  <a:noFill/>
                </a:ln>
                <a:solidFill>
                  <a:prstClr val="black"/>
                </a:solidFill>
                <a:effectLst/>
                <a:uLnTx/>
                <a:uFillTx/>
                <a:latin typeface="Calibri" panose="020F0502020204030204"/>
                <a:ea typeface="+mn-ea"/>
                <a:cs typeface="+mn-cs"/>
              </a:rPr>
              <a:t>and</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verified by the police.  Implement a system for timely notifying residents of </a:t>
            </a: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verified</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criminal activity in Abbottsford.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Security Committee should engage with the Landscape Committee to remediate overgrown foliage along fence-lines and plant shrubbery that will deter crime.  Future landscaping plans should use Crime Prevention Through Environmental Design strategies that help reduce crime and fear of crime, deter offender decisions that precede their criminal acts, and build a sense of community.</a:t>
            </a:r>
            <a:r>
              <a:rPr kumimoji="0" lang="en-US" sz="1600" b="0" i="0" u="none" strike="noStrike" kern="1200" cap="none" spc="0" normalizeH="0" baseline="0" noProof="0" dirty="0">
                <a:ln>
                  <a:noFill/>
                </a:ln>
                <a:solidFill>
                  <a:srgbClr val="222222"/>
                </a:solidFill>
                <a:effectLst/>
                <a:uLnTx/>
                <a:uFillTx/>
                <a:latin typeface="Calibri" panose="020F0502020204030204"/>
                <a:ea typeface="+mn-ea"/>
                <a:cs typeface="+mn-cs"/>
              </a:rPr>
              <a:t> </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284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C95B8-CB08-09C9-AA2F-3F55DBE35148}"/>
              </a:ext>
            </a:extLst>
          </p:cNvPr>
          <p:cNvSpPr>
            <a:spLocks noGrp="1"/>
          </p:cNvSpPr>
          <p:nvPr>
            <p:ph type="title"/>
          </p:nvPr>
        </p:nvSpPr>
        <p:spPr>
          <a:xfrm>
            <a:off x="838200" y="365125"/>
            <a:ext cx="10515600" cy="582729"/>
          </a:xfrm>
        </p:spPr>
        <p:txBody>
          <a:bodyPr/>
          <a:lstStyle/>
          <a:p>
            <a:pPr algn="ctr"/>
            <a:r>
              <a:rPr kumimoji="0" lang="en-US" sz="3200" b="1" i="0" u="none" strike="noStrike" kern="1200" cap="none" spc="0" normalizeH="0" baseline="0" noProof="0" dirty="0">
                <a:ln>
                  <a:noFill/>
                </a:ln>
                <a:solidFill>
                  <a:srgbClr val="0000CC"/>
                </a:solidFill>
                <a:effectLst/>
                <a:uLnTx/>
                <a:uFillTx/>
                <a:latin typeface="Calibri" panose="020F0502020204030204"/>
                <a:ea typeface="+mj-ea"/>
                <a:cs typeface="+mj-cs"/>
              </a:rPr>
              <a:t>Survey Highlights</a:t>
            </a:r>
            <a:endParaRPr lang="en-US" dirty="0"/>
          </a:p>
        </p:txBody>
      </p:sp>
      <p:sp>
        <p:nvSpPr>
          <p:cNvPr id="3" name="Content Placeholder 2">
            <a:extLst>
              <a:ext uri="{FF2B5EF4-FFF2-40B4-BE49-F238E27FC236}">
                <a16:creationId xmlns:a16="http://schemas.microsoft.com/office/drawing/2014/main" id="{C684512B-879F-FB19-E1E7-7F59C4F01434}"/>
              </a:ext>
            </a:extLst>
          </p:cNvPr>
          <p:cNvSpPr>
            <a:spLocks noGrp="1"/>
          </p:cNvSpPr>
          <p:nvPr>
            <p:ph sz="half" idx="1"/>
          </p:nvPr>
        </p:nvSpPr>
        <p:spPr>
          <a:xfrm>
            <a:off x="1011973" y="1148576"/>
            <a:ext cx="10168054" cy="5028387"/>
          </a:xfrm>
        </p:spPr>
        <p:txBody>
          <a:bodyPr>
            <a:normAutofit fontScale="77500" lnSpcReduction="20000"/>
          </a:bodyPr>
          <a:lstStyle/>
          <a:p>
            <a:pPr>
              <a:spcBef>
                <a:spcPts val="600"/>
              </a:spcBef>
              <a:spcAft>
                <a:spcPts val="1200"/>
              </a:spcAft>
              <a:buClr>
                <a:srgbClr val="0000CC"/>
              </a:buClr>
            </a:pPr>
            <a:r>
              <a:rPr lang="en-US" sz="2100" dirty="0"/>
              <a:t>69 residents responded to the survey.</a:t>
            </a:r>
          </a:p>
          <a:p>
            <a:pPr>
              <a:spcBef>
                <a:spcPts val="600"/>
              </a:spcBef>
              <a:spcAft>
                <a:spcPts val="1200"/>
              </a:spcAft>
              <a:buClr>
                <a:srgbClr val="0000CC"/>
              </a:buClr>
            </a:pPr>
            <a:r>
              <a:rPr lang="en-US" sz="2100" dirty="0"/>
              <a:t>Not everyone answered all the questions.  </a:t>
            </a:r>
          </a:p>
          <a:p>
            <a:pPr lvl="1">
              <a:spcBef>
                <a:spcPts val="600"/>
              </a:spcBef>
              <a:spcAft>
                <a:spcPts val="1200"/>
              </a:spcAft>
              <a:buFont typeface="Calibri" panose="020F0502020204030204" pitchFamily="34" charset="0"/>
              <a:buChar char="-"/>
            </a:pPr>
            <a:r>
              <a:rPr lang="en-US" sz="1700" dirty="0"/>
              <a:t>The question regarding comfort / discomfort with the security environment received the most responses (68).</a:t>
            </a:r>
          </a:p>
          <a:p>
            <a:pPr lvl="1">
              <a:spcBef>
                <a:spcPts val="600"/>
              </a:spcBef>
              <a:spcAft>
                <a:spcPts val="1200"/>
              </a:spcAft>
              <a:buFont typeface="Calibri" panose="020F0502020204030204" pitchFamily="34" charset="0"/>
              <a:buChar char="-"/>
            </a:pPr>
            <a:r>
              <a:rPr lang="en-US" sz="1700" dirty="0"/>
              <a:t>Access Control as a security priority received the fewest responses (61).</a:t>
            </a:r>
          </a:p>
          <a:p>
            <a:pPr lvl="1">
              <a:spcBef>
                <a:spcPts val="600"/>
              </a:spcBef>
              <a:spcAft>
                <a:spcPts val="1200"/>
              </a:spcAft>
              <a:buFont typeface="Calibri" panose="020F0502020204030204" pitchFamily="34" charset="0"/>
              <a:buChar char="-"/>
            </a:pPr>
            <a:r>
              <a:rPr lang="en-US" sz="1700" dirty="0"/>
              <a:t>Most questions / options received 66 responses.</a:t>
            </a:r>
          </a:p>
          <a:p>
            <a:pPr marR="0" lvl="0" algn="l" defTabSz="914400" rtl="0" eaLnBrk="1" fontAlgn="auto" latinLnBrk="0" hangingPunct="1">
              <a:lnSpc>
                <a:spcPct val="90000"/>
              </a:lnSpc>
              <a:spcBef>
                <a:spcPts val="600"/>
              </a:spcBef>
              <a:spcAft>
                <a:spcPts val="1200"/>
              </a:spcAft>
              <a:buClr>
                <a:srgbClr val="0000CC"/>
              </a:buClr>
              <a:buSzTx/>
              <a:tabLst/>
              <a:defRPr/>
            </a:pPr>
            <a:r>
              <a:rPr kumimoji="0" lang="en-US" sz="2100" b="0" i="0" u="none" strike="noStrike" kern="1200" cap="none" spc="0" normalizeH="0" baseline="0" noProof="0" dirty="0">
                <a:ln>
                  <a:noFill/>
                </a:ln>
                <a:solidFill>
                  <a:prstClr val="black"/>
                </a:solidFill>
                <a:effectLst/>
                <a:uLnTx/>
                <a:uFillTx/>
                <a:ea typeface="+mn-ea"/>
                <a:cs typeface="+mn-cs"/>
              </a:rPr>
              <a:t>Respondents are comfortable or very comfortable with the security environment.</a:t>
            </a:r>
          </a:p>
          <a:p>
            <a:pPr marR="0" lvl="0" algn="l" defTabSz="914400" rtl="0" eaLnBrk="1" fontAlgn="auto" latinLnBrk="0" hangingPunct="1">
              <a:lnSpc>
                <a:spcPct val="120000"/>
              </a:lnSpc>
              <a:spcBef>
                <a:spcPts val="600"/>
              </a:spcBef>
              <a:spcAft>
                <a:spcPts val="1200"/>
              </a:spcAft>
              <a:buClr>
                <a:srgbClr val="0000CC"/>
              </a:buClr>
              <a:buSzTx/>
              <a:tabLst/>
              <a:defRPr/>
            </a:pPr>
            <a:r>
              <a:rPr kumimoji="0" lang="en-US" sz="2100" b="0" i="0" u="none" strike="noStrike" kern="1200" cap="none" spc="0" normalizeH="0" baseline="0" noProof="0" dirty="0">
                <a:ln>
                  <a:noFill/>
                </a:ln>
                <a:solidFill>
                  <a:prstClr val="black"/>
                </a:solidFill>
                <a:effectLst/>
                <a:uLnTx/>
                <a:uFillTx/>
                <a:ea typeface="+mn-ea"/>
                <a:cs typeface="+mn-cs"/>
              </a:rPr>
              <a:t>Access Control and Incident Tracking are the top two potential security enhancements supported by survey respondents.</a:t>
            </a:r>
          </a:p>
          <a:p>
            <a:pPr marR="0" lvl="0" algn="l" defTabSz="914400" rtl="0" eaLnBrk="1" fontAlgn="auto" latinLnBrk="0" hangingPunct="1">
              <a:lnSpc>
                <a:spcPct val="120000"/>
              </a:lnSpc>
              <a:spcBef>
                <a:spcPts val="600"/>
              </a:spcBef>
              <a:spcAft>
                <a:spcPts val="1200"/>
              </a:spcAft>
              <a:buClr>
                <a:srgbClr val="0000CC"/>
              </a:buClr>
              <a:buSzTx/>
              <a:tabLst/>
              <a:defRPr/>
            </a:pPr>
            <a:r>
              <a:rPr lang="en-US" sz="2100" dirty="0">
                <a:solidFill>
                  <a:prstClr val="black"/>
                </a:solidFill>
              </a:rPr>
              <a:t>Crimes Against Persons and Crimes Against Property ranked as the top two concerns of survey respondents.</a:t>
            </a:r>
          </a:p>
          <a:p>
            <a:pPr marR="0" lvl="0" algn="l" defTabSz="914400" rtl="0" eaLnBrk="1" fontAlgn="auto" latinLnBrk="0" hangingPunct="1">
              <a:lnSpc>
                <a:spcPct val="120000"/>
              </a:lnSpc>
              <a:spcBef>
                <a:spcPts val="600"/>
              </a:spcBef>
              <a:spcAft>
                <a:spcPts val="1200"/>
              </a:spcAft>
              <a:buClr>
                <a:srgbClr val="0000CC"/>
              </a:buClr>
              <a:buSzTx/>
              <a:tabLst/>
              <a:defRPr/>
            </a:pPr>
            <a:r>
              <a:rPr lang="en-US" sz="2100" dirty="0">
                <a:solidFill>
                  <a:prstClr val="black"/>
                </a:solidFill>
              </a:rPr>
              <a:t>Specific t</a:t>
            </a:r>
            <a:r>
              <a:rPr kumimoji="0" lang="en-US" sz="2100" b="0" i="0" u="none" strike="noStrike" kern="1200" cap="none" spc="0" normalizeH="0" baseline="0" noProof="0" dirty="0" err="1">
                <a:ln>
                  <a:noFill/>
                </a:ln>
                <a:solidFill>
                  <a:prstClr val="black"/>
                </a:solidFill>
                <a:effectLst/>
                <a:uLnTx/>
                <a:uFillTx/>
                <a:ea typeface="+mn-ea"/>
                <a:cs typeface="+mn-cs"/>
              </a:rPr>
              <a:t>opics</a:t>
            </a:r>
            <a:r>
              <a:rPr kumimoji="0" lang="en-US" sz="2100" b="0" i="0" u="none" strike="noStrike" kern="1200" cap="none" spc="0" normalizeH="0" baseline="0" noProof="0" dirty="0">
                <a:ln>
                  <a:noFill/>
                </a:ln>
                <a:solidFill>
                  <a:prstClr val="black"/>
                </a:solidFill>
                <a:effectLst/>
                <a:uLnTx/>
                <a:uFillTx/>
                <a:ea typeface="+mn-ea"/>
                <a:cs typeface="+mn-cs"/>
              </a:rPr>
              <a:t> receiving the most comments are Gates, Information-Sharing, Homeowner Responsibility and the Security Environment.</a:t>
            </a:r>
          </a:p>
          <a:p>
            <a:pPr marR="0" lvl="0" algn="l" defTabSz="914400" rtl="0" eaLnBrk="1" fontAlgn="auto" latinLnBrk="0" hangingPunct="1">
              <a:lnSpc>
                <a:spcPct val="90000"/>
              </a:lnSpc>
              <a:spcBef>
                <a:spcPts val="600"/>
              </a:spcBef>
              <a:spcAft>
                <a:spcPts val="1200"/>
              </a:spcAft>
              <a:buClr>
                <a:srgbClr val="0000CC"/>
              </a:buClr>
              <a:buSzTx/>
              <a:tabLst/>
              <a:defRPr/>
            </a:pPr>
            <a:r>
              <a:rPr lang="en-US" sz="2100" dirty="0">
                <a:solidFill>
                  <a:prstClr val="black"/>
                </a:solidFill>
              </a:rPr>
              <a:t>General comments address the security environment and neighborhood hazards. </a:t>
            </a:r>
            <a:endParaRPr kumimoji="0" lang="en-US" sz="2100" b="0" i="0" u="none" strike="noStrike" kern="1200" cap="none" spc="0" normalizeH="0" baseline="0" noProof="0" dirty="0">
              <a:ln>
                <a:noFill/>
              </a:ln>
              <a:solidFill>
                <a:prstClr val="black"/>
              </a:solidFill>
              <a:effectLst/>
              <a:uLnTx/>
              <a:uFillTx/>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662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AB08-EE62-B562-2D65-A44515B1A41E}"/>
              </a:ext>
            </a:extLst>
          </p:cNvPr>
          <p:cNvSpPr>
            <a:spLocks noGrp="1"/>
          </p:cNvSpPr>
          <p:nvPr>
            <p:ph type="title"/>
          </p:nvPr>
        </p:nvSpPr>
        <p:spPr>
          <a:xfrm>
            <a:off x="838200" y="335629"/>
            <a:ext cx="10515600" cy="859993"/>
          </a:xfrm>
        </p:spPr>
        <p:txBody>
          <a:bodyPr>
            <a:normAutofit/>
          </a:bodyPr>
          <a:lstStyle/>
          <a:p>
            <a:pPr marL="461963" marR="0" lvl="0" indent="-461963">
              <a:lnSpc>
                <a:spcPct val="107000"/>
              </a:lnSpc>
              <a:spcBef>
                <a:spcPts val="0"/>
              </a:spcBef>
              <a:spcAft>
                <a:spcPts val="0"/>
              </a:spcAft>
            </a:pP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Q1:  R</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ate your level of comfort with Abbottsford’s general security environment. </a:t>
            </a:r>
            <a:endParaRPr lang="en-US" b="1" dirty="0"/>
          </a:p>
        </p:txBody>
      </p:sp>
      <p:sp>
        <p:nvSpPr>
          <p:cNvPr id="3" name="Content Placeholder 2">
            <a:extLst>
              <a:ext uri="{FF2B5EF4-FFF2-40B4-BE49-F238E27FC236}">
                <a16:creationId xmlns:a16="http://schemas.microsoft.com/office/drawing/2014/main" id="{84602B0D-CFC9-DD7E-5628-75E251AA5CBB}"/>
              </a:ext>
            </a:extLst>
          </p:cNvPr>
          <p:cNvSpPr>
            <a:spLocks noGrp="1"/>
          </p:cNvSpPr>
          <p:nvPr>
            <p:ph sz="half" idx="1"/>
          </p:nvPr>
        </p:nvSpPr>
        <p:spPr>
          <a:xfrm>
            <a:off x="1160947" y="1837480"/>
            <a:ext cx="5536706" cy="3495440"/>
          </a:xfrm>
        </p:spPr>
        <p:txBody>
          <a:bodyPr>
            <a:normAutofit/>
          </a:bodyPr>
          <a:lstStyle/>
          <a:p>
            <a:pPr marL="228600" marR="0" lvl="0" indent="-228600" algn="l" defTabSz="914400" rtl="0" eaLnBrk="1" fontAlgn="auto" latinLnBrk="0" hangingPunct="1">
              <a:lnSpc>
                <a:spcPct val="120000"/>
              </a:lnSpc>
              <a:spcBef>
                <a:spcPts val="1200"/>
              </a:spcBef>
              <a:spcAft>
                <a:spcPts val="1200"/>
              </a:spcAft>
              <a:buClrTx/>
              <a:buSzTx/>
              <a:buFont typeface="Arial" panose="020B0604020202020204" pitchFamily="34" charset="0"/>
              <a:buChar char="•"/>
              <a:tabLst/>
              <a:defRPr/>
            </a:pPr>
            <a:r>
              <a:rPr kumimoji="0" lang="en-US" sz="1600"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68 responses were received.</a:t>
            </a:r>
          </a:p>
          <a:p>
            <a:pPr marL="228600" marR="0" lvl="0" indent="-228600" algn="l" defTabSz="914400" rtl="0" eaLnBrk="1" fontAlgn="auto" latinLnBrk="0" hangingPunct="1">
              <a:lnSpc>
                <a:spcPct val="120000"/>
              </a:lnSpc>
              <a:spcBef>
                <a:spcPts val="1200"/>
              </a:spcBef>
              <a:spcAft>
                <a:spcPts val="1200"/>
              </a:spcAft>
              <a:buClrTx/>
              <a:buSzTx/>
              <a:buFont typeface="Arial" panose="020B0604020202020204" pitchFamily="34" charset="0"/>
              <a:buChar char="•"/>
              <a:tabLst/>
              <a:defRPr/>
            </a:pP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The overwhelming majority – 49 (72%) – are either comfortable (28 residents – 41%) or very comfortable (21 residents – 31%).</a:t>
            </a:r>
          </a:p>
          <a:p>
            <a:pPr marL="228600" marR="0" lvl="0" indent="-228600" algn="l" defTabSz="914400" rtl="0" eaLnBrk="1" fontAlgn="auto" latinLnBrk="0" hangingPunct="1">
              <a:lnSpc>
                <a:spcPct val="120000"/>
              </a:lnSpc>
              <a:spcBef>
                <a:spcPts val="1200"/>
              </a:spcBef>
              <a:spcAft>
                <a:spcPts val="1200"/>
              </a:spcAft>
              <a:buClrTx/>
              <a:buSzTx/>
              <a:buFont typeface="Arial" panose="020B0604020202020204" pitchFamily="34" charset="0"/>
              <a:buChar char="•"/>
              <a:tabLst/>
              <a:defRPr/>
            </a:pPr>
            <a:r>
              <a:rPr lang="en-US" sz="1600" dirty="0">
                <a:solidFill>
                  <a:prstClr val="black"/>
                </a:solidFill>
                <a:latin typeface="Calibri" panose="020F0502020204030204" pitchFamily="34" charset="0"/>
                <a:ea typeface="Calibri" panose="020F0502020204030204" pitchFamily="34" charset="0"/>
              </a:rPr>
              <a:t>7 residents (10%) are uncomfortable.</a:t>
            </a:r>
          </a:p>
          <a:p>
            <a:pPr marL="228600" marR="0" lvl="0" indent="-228600" algn="l" defTabSz="914400" rtl="0" eaLnBrk="1" fontAlgn="auto" latinLnBrk="0" hangingPunct="1">
              <a:lnSpc>
                <a:spcPct val="120000"/>
              </a:lnSpc>
              <a:spcBef>
                <a:spcPts val="1200"/>
              </a:spcBef>
              <a:spcAft>
                <a:spcPts val="1200"/>
              </a:spcAft>
              <a:buClrTx/>
              <a:buSzTx/>
              <a:buFont typeface="Arial" panose="020B0604020202020204" pitchFamily="34" charset="0"/>
              <a:buChar char="•"/>
              <a:tabLst/>
              <a:defRPr/>
            </a:pPr>
            <a:r>
              <a:rPr kumimoji="0" lang="en-US" sz="1600"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12 residents (18%) are neutral.*</a:t>
            </a:r>
          </a:p>
          <a:p>
            <a:pPr marL="228600" marR="0" lvl="0" indent="-228600" algn="l" defTabSz="914400" rtl="0" eaLnBrk="1" fontAlgn="auto" latinLnBrk="0" hangingPunct="1">
              <a:lnSpc>
                <a:spcPct val="120000"/>
              </a:lnSpc>
              <a:spcBef>
                <a:spcPts val="1200"/>
              </a:spcBef>
              <a:spcAft>
                <a:spcPts val="1200"/>
              </a:spcAft>
              <a:buClrTx/>
              <a:buSzTx/>
              <a:buFont typeface="Arial" panose="020B0604020202020204" pitchFamily="34" charset="0"/>
              <a:buChar char="•"/>
              <a:tabLst/>
              <a:defRPr/>
            </a:pPr>
            <a:r>
              <a:rPr lang="en-US" sz="1600" dirty="0">
                <a:solidFill>
                  <a:prstClr val="black"/>
                </a:solidFill>
                <a:latin typeface="Calibri" panose="020F0502020204030204" pitchFamily="34" charset="0"/>
                <a:ea typeface="Calibri" panose="020F0502020204030204" pitchFamily="34" charset="0"/>
              </a:rPr>
              <a:t>No residents reported being very uncomfortable.</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endParaRPr lang="en-US" sz="1600" dirty="0">
              <a:effectLst/>
              <a:latin typeface="Calibri" panose="020F0502020204030204" pitchFamily="34" charset="0"/>
              <a:ea typeface="Calibri" panose="020F0502020204030204" pitchFamily="34" charset="0"/>
            </a:endParaRPr>
          </a:p>
        </p:txBody>
      </p:sp>
      <p:pic>
        <p:nvPicPr>
          <p:cNvPr id="5" name="Content Placeholder 4">
            <a:extLst>
              <a:ext uri="{FF2B5EF4-FFF2-40B4-BE49-F238E27FC236}">
                <a16:creationId xmlns:a16="http://schemas.microsoft.com/office/drawing/2014/main" id="{ABB2774C-1BC6-D61B-5481-3FCB9984F420}"/>
              </a:ext>
            </a:extLst>
          </p:cNvPr>
          <p:cNvPicPr>
            <a:picLocks noGrp="1" noChangeAspect="1"/>
          </p:cNvPicPr>
          <p:nvPr>
            <p:ph sz="half" idx="2"/>
          </p:nvPr>
        </p:nvPicPr>
        <p:blipFill>
          <a:blip r:embed="rId2"/>
          <a:stretch>
            <a:fillRect/>
          </a:stretch>
        </p:blipFill>
        <p:spPr>
          <a:xfrm>
            <a:off x="6958409" y="1411584"/>
            <a:ext cx="4395391" cy="4614862"/>
          </a:xfrm>
        </p:spPr>
      </p:pic>
      <p:sp>
        <p:nvSpPr>
          <p:cNvPr id="6" name="TextBox 5">
            <a:extLst>
              <a:ext uri="{FF2B5EF4-FFF2-40B4-BE49-F238E27FC236}">
                <a16:creationId xmlns:a16="http://schemas.microsoft.com/office/drawing/2014/main" id="{D56AABA1-682B-E7CC-41A4-8FF5950A3994}"/>
              </a:ext>
            </a:extLst>
          </p:cNvPr>
          <p:cNvSpPr txBox="1"/>
          <p:nvPr/>
        </p:nvSpPr>
        <p:spPr>
          <a:xfrm>
            <a:off x="277189" y="5749447"/>
            <a:ext cx="6420464" cy="553998"/>
          </a:xfrm>
          <a:prstGeom prst="rect">
            <a:avLst/>
          </a:prstGeom>
          <a:noFill/>
        </p:spPr>
        <p:txBody>
          <a:bodyPr wrap="square" rtlCol="0">
            <a:spAutoFit/>
          </a:bodyPr>
          <a:lstStyle/>
          <a:p>
            <a:pPr marL="166688" indent="-166688">
              <a:spcBef>
                <a:spcPts val="400"/>
              </a:spcBef>
              <a:spcAft>
                <a:spcPts val="200"/>
              </a:spcAft>
              <a:defRPr/>
            </a:pPr>
            <a:r>
              <a:rPr lang="en-US" dirty="0"/>
              <a:t>* </a:t>
            </a:r>
            <a:r>
              <a:rPr lang="en-US" sz="1200" dirty="0"/>
              <a:t>One resident commented, “</a:t>
            </a:r>
            <a:r>
              <a:rPr kumimoji="0" lang="en-US" sz="1200" b="0" i="0" u="none" strike="noStrike" kern="1200" cap="none" spc="0" normalizeH="0" baseline="0" noProof="0" dirty="0">
                <a:ln>
                  <a:noFill/>
                </a:ln>
                <a:solidFill>
                  <a:prstClr val="black"/>
                </a:solidFill>
                <a:effectLst/>
                <a:uLnTx/>
                <a:uFillTx/>
                <a:ea typeface="+mn-ea"/>
                <a:cs typeface="+mn-cs"/>
              </a:rPr>
              <a:t>I responded ‘neutral</a:t>
            </a:r>
            <a:r>
              <a:rPr lang="en-US" sz="1200" dirty="0">
                <a:solidFill>
                  <a:prstClr val="black"/>
                </a:solidFill>
              </a:rPr>
              <a:t>’</a:t>
            </a:r>
            <a:r>
              <a:rPr kumimoji="0" lang="en-US" sz="1200" b="0" i="0" u="none" strike="noStrike" kern="1200" cap="none" spc="0" normalizeH="0" baseline="0" noProof="0" dirty="0">
                <a:ln>
                  <a:noFill/>
                </a:ln>
                <a:solidFill>
                  <a:prstClr val="black"/>
                </a:solidFill>
                <a:effectLst/>
                <a:uLnTx/>
                <a:uFillTx/>
                <a:ea typeface="+mn-ea"/>
                <a:cs typeface="+mn-cs"/>
              </a:rPr>
              <a:t> to my comfort with the security environment, but it’s probably better stated as neutral trending toward uncomfortable.”</a:t>
            </a:r>
            <a:endParaRPr lang="en-US" dirty="0"/>
          </a:p>
        </p:txBody>
      </p:sp>
    </p:spTree>
    <p:extLst>
      <p:ext uri="{BB962C8B-B14F-4D97-AF65-F5344CB8AC3E}">
        <p14:creationId xmlns:p14="http://schemas.microsoft.com/office/powerpoint/2010/main" val="1425646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AB08-EE62-B562-2D65-A44515B1A41E}"/>
              </a:ext>
            </a:extLst>
          </p:cNvPr>
          <p:cNvSpPr>
            <a:spLocks noGrp="1"/>
          </p:cNvSpPr>
          <p:nvPr>
            <p:ph type="title"/>
          </p:nvPr>
        </p:nvSpPr>
        <p:spPr>
          <a:xfrm>
            <a:off x="838200" y="365125"/>
            <a:ext cx="10515600" cy="859993"/>
          </a:xfrm>
        </p:spPr>
        <p:txBody>
          <a:bodyPr>
            <a:normAutofit fontScale="90000"/>
          </a:bodyPr>
          <a:lstStyle/>
          <a:p>
            <a:pPr marL="461963" marR="0" lvl="0" indent="-461963">
              <a:lnSpc>
                <a:spcPct val="107000"/>
              </a:lnSpc>
              <a:spcBef>
                <a:spcPts val="0"/>
              </a:spcBef>
              <a:spcAft>
                <a:spcPts val="0"/>
              </a:spcAft>
            </a:pP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Q2: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What are your priorities for ensuring Abbottsford’s security?  Please assign a sequential number to each option, with 1 being your top priority and 6 being your lowest priority.</a:t>
            </a:r>
            <a:r>
              <a:rPr lang="en-US" sz="2400" b="1"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b="1" baseline="30000" dirty="0"/>
          </a:p>
        </p:txBody>
      </p:sp>
      <p:pic>
        <p:nvPicPr>
          <p:cNvPr id="7" name="Content Placeholder 6">
            <a:extLst>
              <a:ext uri="{FF2B5EF4-FFF2-40B4-BE49-F238E27FC236}">
                <a16:creationId xmlns:a16="http://schemas.microsoft.com/office/drawing/2014/main" id="{39BB5235-A028-2A93-7837-A3C311F35E2E}"/>
              </a:ext>
            </a:extLst>
          </p:cNvPr>
          <p:cNvPicPr>
            <a:picLocks noGrp="1" noChangeAspect="1"/>
          </p:cNvPicPr>
          <p:nvPr>
            <p:ph sz="half" idx="2"/>
          </p:nvPr>
        </p:nvPicPr>
        <p:blipFill>
          <a:blip r:embed="rId3"/>
          <a:stretch>
            <a:fillRect/>
          </a:stretch>
        </p:blipFill>
        <p:spPr>
          <a:xfrm>
            <a:off x="6904403" y="1697046"/>
            <a:ext cx="4449397" cy="4618623"/>
          </a:xfrm>
        </p:spPr>
      </p:pic>
      <p:sp>
        <p:nvSpPr>
          <p:cNvPr id="10" name="Content Placeholder 9">
            <a:extLst>
              <a:ext uri="{FF2B5EF4-FFF2-40B4-BE49-F238E27FC236}">
                <a16:creationId xmlns:a16="http://schemas.microsoft.com/office/drawing/2014/main" id="{3F77FE8E-3402-7E63-075A-8FC034D5A84E}"/>
              </a:ext>
            </a:extLst>
          </p:cNvPr>
          <p:cNvSpPr>
            <a:spLocks noGrp="1"/>
          </p:cNvSpPr>
          <p:nvPr>
            <p:ph sz="half" idx="1"/>
          </p:nvPr>
        </p:nvSpPr>
        <p:spPr>
          <a:xfrm>
            <a:off x="462116" y="1342638"/>
            <a:ext cx="5869858" cy="4973031"/>
          </a:xfrm>
        </p:spPr>
        <p:txBody>
          <a:bodyPr>
            <a:noAutofit/>
          </a:bodyPr>
          <a:lstStyle/>
          <a:p>
            <a:pPr marL="228600" marR="0" lvl="0" indent="-228600" algn="l" defTabSz="914400" rtl="0" eaLnBrk="1" fontAlgn="auto" latinLnBrk="0" hangingPunct="1">
              <a:lnSpc>
                <a:spcPct val="120000"/>
              </a:lnSpc>
              <a:spcBef>
                <a:spcPts val="600"/>
              </a:spcBef>
              <a:spcAft>
                <a:spcPts val="600"/>
              </a:spcAft>
              <a:buClrTx/>
              <a:buSzTx/>
              <a:buFont typeface="Arial" panose="020B0604020202020204" pitchFamily="34" charset="0"/>
              <a:buChar char="•"/>
              <a:tabLst/>
              <a:defRPr/>
            </a:pPr>
            <a:r>
              <a:rPr lang="en-US" sz="1400" dirty="0">
                <a:effectLst/>
                <a:latin typeface="Calibri" panose="020F0502020204030204" pitchFamily="34" charset="0"/>
                <a:ea typeface="Calibri" panose="020F0502020204030204" pitchFamily="34" charset="0"/>
              </a:rPr>
              <a:t>Not all residents gave a ranking to every option.  A breakdown by option shows:  Access Control (61), Education (66), Visibility (65), Home Security (66), and Tracking (65).</a:t>
            </a:r>
          </a:p>
          <a:p>
            <a:pPr marL="228600" marR="0" lvl="0" indent="-228600" algn="l" defTabSz="914400" rtl="0" eaLnBrk="1" fontAlgn="auto" latinLnBrk="0" hangingPunct="1">
              <a:lnSpc>
                <a:spcPct val="120000"/>
              </a:lnSpc>
              <a:spcBef>
                <a:spcPts val="600"/>
              </a:spcBef>
              <a:spcAft>
                <a:spcPts val="600"/>
              </a:spcAft>
              <a:buClrTx/>
              <a:buSzTx/>
              <a:buFont typeface="Arial" panose="020B0604020202020204" pitchFamily="34" charset="0"/>
              <a:buChar char="•"/>
              <a:tabLst/>
              <a:defRPr/>
            </a:pPr>
            <a:r>
              <a:rPr kumimoji="0" 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ACCESS CONTROL</a:t>
            </a:r>
            <a:r>
              <a:rPr kumimoji="0" lang="en-US" sz="1400"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is the top priority of more than half the respondents for ensuring neighborhood security:  34 of 61 respondents (56%).  Nine respondents ranked Access Control second.  </a:t>
            </a:r>
            <a:r>
              <a:rPr kumimoji="0" lang="en-US" sz="1400" i="1"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Note that this option is an outlier in terms of the number of respondents overall who ranked it and it received the greatest number of “other” ratings – 7 (11%) gave it a ranking of 6.  </a:t>
            </a:r>
          </a:p>
          <a:p>
            <a:pPr marL="228600" marR="0" lvl="0" indent="-228600" algn="l" defTabSz="914400" rtl="0" eaLnBrk="1" fontAlgn="auto" latinLnBrk="0" hangingPunct="1">
              <a:lnSpc>
                <a:spcPct val="120000"/>
              </a:lnSpc>
              <a:spcBef>
                <a:spcPts val="600"/>
              </a:spcBef>
              <a:spcAft>
                <a:spcPts val="600"/>
              </a:spcAft>
              <a:buClrTx/>
              <a:buSzTx/>
              <a:buFont typeface="Arial" panose="020B0604020202020204" pitchFamily="34" charset="0"/>
              <a:buChar char="•"/>
              <a:tabLst/>
              <a:defRPr/>
            </a:pPr>
            <a:r>
              <a:rPr kumimoji="0" lang="en-US" sz="1400" b="1"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TRACKING</a:t>
            </a:r>
            <a:r>
              <a:rPr kumimoji="0" lang="en-US" sz="140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ranks second, with 36 of 65 respondents (55%) rating it their top (15) or second (21) priority.  </a:t>
            </a:r>
          </a:p>
          <a:p>
            <a:pPr marL="228600" marR="0" lvl="0" indent="-228600" algn="l" defTabSz="914400" rtl="0" eaLnBrk="1" fontAlgn="auto" latinLnBrk="0" hangingPunct="1">
              <a:lnSpc>
                <a:spcPct val="120000"/>
              </a:lnSpc>
              <a:spcBef>
                <a:spcPts val="600"/>
              </a:spcBef>
              <a:spcAft>
                <a:spcPts val="600"/>
              </a:spcAft>
              <a:buClrTx/>
              <a:buSzTx/>
              <a:buFont typeface="Arial" panose="020B0604020202020204" pitchFamily="34" charset="0"/>
              <a:buChar char="•"/>
              <a:tabLst/>
              <a:defRPr/>
            </a:pPr>
            <a:r>
              <a:rPr kumimoji="0" lang="en-US" sz="1400" b="1"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VISIBILITY</a:t>
            </a:r>
            <a:r>
              <a:rPr kumimoji="0" lang="en-US" sz="140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ranks third, with 26 of 65 respondents (43%) rating it their top (8) or second (18) priority.  </a:t>
            </a:r>
          </a:p>
          <a:p>
            <a:pPr marL="228600" marR="0" lvl="0" indent="-228600" algn="l" defTabSz="914400" rtl="0" eaLnBrk="1" fontAlgn="auto" latinLnBrk="0" hangingPunct="1">
              <a:lnSpc>
                <a:spcPct val="120000"/>
              </a:lnSpc>
              <a:spcBef>
                <a:spcPts val="600"/>
              </a:spcBef>
              <a:spcAft>
                <a:spcPts val="600"/>
              </a:spcAft>
              <a:buClrTx/>
              <a:buSzTx/>
              <a:buFont typeface="Arial" panose="020B0604020202020204" pitchFamily="34" charset="0"/>
              <a:buChar char="•"/>
              <a:tabLst/>
              <a:defRPr/>
            </a:pPr>
            <a:r>
              <a:rPr kumimoji="0" lang="en-US" sz="1400" b="1"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EDUCATION</a:t>
            </a:r>
            <a:r>
              <a:rPr kumimoji="0" lang="en-US" sz="140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and </a:t>
            </a:r>
            <a:r>
              <a:rPr kumimoji="0" lang="en-US" sz="1400" b="1"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HOME SECURITY </a:t>
            </a:r>
            <a:r>
              <a:rPr kumimoji="0" lang="en-US" sz="140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ranked at the bottom of the priorities, possibly indicating that residents think they’re already doing enough or that residents aren’t embracing personal ownership.</a:t>
            </a:r>
            <a:endParaRPr kumimoji="0" lang="en-US" sz="1400" i="1"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3" name="TextBox 2">
            <a:extLst>
              <a:ext uri="{FF2B5EF4-FFF2-40B4-BE49-F238E27FC236}">
                <a16:creationId xmlns:a16="http://schemas.microsoft.com/office/drawing/2014/main" id="{49A9AD4A-77D7-CAB2-19A6-750824E96C39}"/>
              </a:ext>
            </a:extLst>
          </p:cNvPr>
          <p:cNvSpPr txBox="1"/>
          <p:nvPr/>
        </p:nvSpPr>
        <p:spPr>
          <a:xfrm>
            <a:off x="462116" y="6374290"/>
            <a:ext cx="6088975" cy="461665"/>
          </a:xfrm>
          <a:prstGeom prst="rect">
            <a:avLst/>
          </a:prstGeom>
          <a:noFill/>
        </p:spPr>
        <p:txBody>
          <a:bodyPr wrap="none" rtlCol="0">
            <a:spAutoFit/>
          </a:bodyPr>
          <a:lstStyle/>
          <a:p>
            <a:r>
              <a:rPr lang="en-US" sz="1200" b="1" dirty="0"/>
              <a:t>*</a:t>
            </a:r>
            <a:r>
              <a:rPr lang="en-US" sz="1200" dirty="0"/>
              <a:t> A rating of 6 (“other”) provided an opportunity for respondents to provide a different priority.</a:t>
            </a:r>
          </a:p>
          <a:p>
            <a:pPr marL="111125"/>
            <a:r>
              <a:rPr lang="en-US" sz="1200" dirty="0"/>
              <a:t>Although some priorities received rankings of 6, no one provided any suggestions.</a:t>
            </a:r>
          </a:p>
        </p:txBody>
      </p:sp>
    </p:spTree>
    <p:extLst>
      <p:ext uri="{BB962C8B-B14F-4D97-AF65-F5344CB8AC3E}">
        <p14:creationId xmlns:p14="http://schemas.microsoft.com/office/powerpoint/2010/main" val="1505521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AB08-EE62-B562-2D65-A44515B1A41E}"/>
              </a:ext>
            </a:extLst>
          </p:cNvPr>
          <p:cNvSpPr>
            <a:spLocks noGrp="1"/>
          </p:cNvSpPr>
          <p:nvPr>
            <p:ph type="title"/>
          </p:nvPr>
        </p:nvSpPr>
        <p:spPr>
          <a:xfrm>
            <a:off x="838200" y="365125"/>
            <a:ext cx="10515600" cy="859993"/>
          </a:xfrm>
        </p:spPr>
        <p:txBody>
          <a:bodyPr>
            <a:normAutofit fontScale="90000"/>
          </a:bodyPr>
          <a:lstStyle/>
          <a:p>
            <a:pPr marL="461963" marR="0" lvl="0" indent="-461963">
              <a:lnSpc>
                <a:spcPct val="107000"/>
              </a:lnSpc>
              <a:spcBef>
                <a:spcPts val="0"/>
              </a:spcBef>
              <a:spcAft>
                <a:spcPts val="0"/>
              </a:spcAft>
            </a:pP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Q3:  </a:t>
            </a: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Please number in sequential order the categories of crime – Motor Vehicle Crimes, Crimes Against Persons, Against Property, Against Society – from greatest to least concern to you.  Assign 1 to the category of greatest concern and 4 to the category of least concern.</a:t>
            </a:r>
            <a:endParaRPr lang="en-US" b="1" dirty="0"/>
          </a:p>
        </p:txBody>
      </p:sp>
      <p:sp>
        <p:nvSpPr>
          <p:cNvPr id="3" name="Content Placeholder 2">
            <a:extLst>
              <a:ext uri="{FF2B5EF4-FFF2-40B4-BE49-F238E27FC236}">
                <a16:creationId xmlns:a16="http://schemas.microsoft.com/office/drawing/2014/main" id="{84602B0D-CFC9-DD7E-5628-75E251AA5CBB}"/>
              </a:ext>
            </a:extLst>
          </p:cNvPr>
          <p:cNvSpPr>
            <a:spLocks noGrp="1"/>
          </p:cNvSpPr>
          <p:nvPr>
            <p:ph sz="half" idx="1"/>
          </p:nvPr>
        </p:nvSpPr>
        <p:spPr>
          <a:xfrm>
            <a:off x="719068" y="1568172"/>
            <a:ext cx="5536706" cy="5116713"/>
          </a:xfrm>
        </p:spPr>
        <p:txBody>
          <a:bodyPr>
            <a:normAutofit fontScale="92500"/>
          </a:bodyPr>
          <a:lstStyle/>
          <a:p>
            <a:pPr>
              <a:lnSpc>
                <a:spcPct val="120000"/>
              </a:lnSpc>
              <a:spcBef>
                <a:spcPts val="1200"/>
              </a:spcBef>
              <a:spcAft>
                <a:spcPts val="1200"/>
              </a:spcAft>
            </a:pPr>
            <a:r>
              <a:rPr lang="en-US" sz="1600" b="1" u="sng" dirty="0">
                <a:effectLst/>
                <a:latin typeface="Calibri" panose="020F0502020204030204" pitchFamily="34" charset="0"/>
                <a:ea typeface="Calibri" panose="020F0502020204030204" pitchFamily="34" charset="0"/>
              </a:rPr>
              <a:t>CRIMES AGAINST PERSONS</a:t>
            </a:r>
            <a:r>
              <a:rPr lang="en-US" sz="1600" b="1" dirty="0">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a:t>
            </a:r>
            <a:r>
              <a:rPr lang="en-US" sz="1600" dirty="0" err="1">
                <a:effectLst/>
                <a:latin typeface="Calibri" panose="020F0502020204030204" pitchFamily="34" charset="0"/>
                <a:ea typeface="Calibri" panose="020F0502020204030204" pitchFamily="34" charset="0"/>
              </a:rPr>
              <a:t>eg.</a:t>
            </a:r>
            <a:r>
              <a:rPr lang="en-US" sz="1600" dirty="0">
                <a:effectLst/>
                <a:latin typeface="Calibri" panose="020F0502020204030204" pitchFamily="34" charset="0"/>
                <a:ea typeface="Calibri" panose="020F0502020204030204" pitchFamily="34" charset="0"/>
              </a:rPr>
              <a:t>, murder, assault, robbery, stalking, sexual assault, kidnapping) is the greatest concern of survey respondents, with 48 out of 66 respondents (73%) ranking it #1.  Only 7 respondents (11%) ranked Crimes Against Persons as their second concern. </a:t>
            </a:r>
          </a:p>
          <a:p>
            <a:pPr>
              <a:lnSpc>
                <a:spcPct val="120000"/>
              </a:lnSpc>
              <a:spcBef>
                <a:spcPts val="1200"/>
              </a:spcBef>
              <a:spcAft>
                <a:spcPts val="1200"/>
              </a:spcAft>
            </a:pPr>
            <a:r>
              <a:rPr lang="en-US" sz="1600" b="1" u="sng" dirty="0">
                <a:effectLst/>
                <a:latin typeface="Calibri" panose="020F0502020204030204" pitchFamily="34" charset="0"/>
                <a:ea typeface="Calibri" panose="020F0502020204030204" pitchFamily="34" charset="0"/>
              </a:rPr>
              <a:t>CRIMES AGAINST PROPERTY</a:t>
            </a:r>
            <a:r>
              <a:rPr lang="en-US" sz="1600" dirty="0">
                <a:effectLst/>
                <a:latin typeface="Calibri" panose="020F0502020204030204" pitchFamily="34" charset="0"/>
                <a:ea typeface="Calibri" panose="020F0502020204030204" pitchFamily="34" charset="0"/>
              </a:rPr>
              <a:t> (</a:t>
            </a:r>
            <a:r>
              <a:rPr lang="en-US" sz="1600" dirty="0" err="1">
                <a:effectLst/>
                <a:latin typeface="Calibri" panose="020F0502020204030204" pitchFamily="34" charset="0"/>
                <a:ea typeface="Calibri" panose="020F0502020204030204" pitchFamily="34" charset="0"/>
              </a:rPr>
              <a:t>eg.</a:t>
            </a:r>
            <a:r>
              <a:rPr lang="en-US" sz="1600" dirty="0">
                <a:effectLst/>
                <a:latin typeface="Calibri" panose="020F0502020204030204" pitchFamily="34" charset="0"/>
                <a:ea typeface="Calibri" panose="020F0502020204030204" pitchFamily="34" charset="0"/>
              </a:rPr>
              <a:t>, burglary, vandalism/destruction of property, larceny/theft, arson) was close behind, with 44 out of 66 respondents (67%) ranking it their second concern.  Only 8 (12%) ranked Crimes Against Property as their greatest concern.  </a:t>
            </a:r>
          </a:p>
          <a:p>
            <a:pPr>
              <a:lnSpc>
                <a:spcPct val="120000"/>
              </a:lnSpc>
              <a:spcBef>
                <a:spcPts val="1200"/>
              </a:spcBef>
              <a:spcAft>
                <a:spcPts val="1200"/>
              </a:spcAft>
            </a:pPr>
            <a:r>
              <a:rPr lang="en-US" sz="1600" b="1" u="sng" dirty="0">
                <a:effectLst/>
                <a:latin typeface="Calibri" panose="020F0502020204030204" pitchFamily="34" charset="0"/>
                <a:ea typeface="Calibri" panose="020F0502020204030204" pitchFamily="34" charset="0"/>
              </a:rPr>
              <a:t>MOTOR VEHICLE CRIMES</a:t>
            </a:r>
            <a:r>
              <a:rPr lang="en-US" sz="1600" dirty="0">
                <a:effectLst/>
                <a:latin typeface="Calibri" panose="020F0502020204030204" pitchFamily="34" charset="0"/>
                <a:ea typeface="Calibri" panose="020F0502020204030204" pitchFamily="34" charset="0"/>
              </a:rPr>
              <a:t> and </a:t>
            </a:r>
            <a:r>
              <a:rPr lang="en-US" sz="1600" b="1" u="sng" dirty="0">
                <a:effectLst/>
                <a:latin typeface="Calibri" panose="020F0502020204030204" pitchFamily="34" charset="0"/>
                <a:ea typeface="Calibri" panose="020F0502020204030204" pitchFamily="34" charset="0"/>
              </a:rPr>
              <a:t>CRIMES AGAINST SOCIETY</a:t>
            </a:r>
            <a:r>
              <a:rPr lang="en-US" sz="2000" b="1" baseline="30000" dirty="0">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fell substantially below Crimes Against Persons and Crimes Against Property in terms of respondents’ concerns and are virtually even in their 3</a:t>
            </a:r>
            <a:r>
              <a:rPr lang="en-US" sz="1600" baseline="30000" dirty="0">
                <a:effectLst/>
                <a:latin typeface="Calibri" panose="020F0502020204030204" pitchFamily="34" charset="0"/>
                <a:ea typeface="Calibri" panose="020F0502020204030204" pitchFamily="34" charset="0"/>
              </a:rPr>
              <a:t>rd</a:t>
            </a:r>
            <a:r>
              <a:rPr lang="en-US" sz="1600" dirty="0">
                <a:effectLst/>
                <a:latin typeface="Calibri" panose="020F0502020204030204" pitchFamily="34" charset="0"/>
                <a:ea typeface="Calibri" panose="020F0502020204030204" pitchFamily="34" charset="0"/>
              </a:rPr>
              <a:t> place and 4</a:t>
            </a:r>
            <a:r>
              <a:rPr lang="en-US" sz="1600" baseline="30000" dirty="0">
                <a:effectLst/>
                <a:latin typeface="Calibri" panose="020F0502020204030204" pitchFamily="34" charset="0"/>
                <a:ea typeface="Calibri" panose="020F0502020204030204" pitchFamily="34" charset="0"/>
              </a:rPr>
              <a:t>th</a:t>
            </a:r>
            <a:r>
              <a:rPr lang="en-US" sz="1600" dirty="0">
                <a:effectLst/>
                <a:latin typeface="Calibri" panose="020F0502020204030204" pitchFamily="34" charset="0"/>
                <a:ea typeface="Calibri" panose="020F0502020204030204" pitchFamily="34" charset="0"/>
              </a:rPr>
              <a:t> place rankings.</a:t>
            </a:r>
          </a:p>
          <a:p>
            <a:pPr marL="117475" indent="-117475">
              <a:lnSpc>
                <a:spcPct val="120000"/>
              </a:lnSpc>
              <a:spcBef>
                <a:spcPts val="1200"/>
              </a:spcBef>
              <a:spcAft>
                <a:spcPts val="1200"/>
              </a:spcAft>
              <a:buNone/>
            </a:pPr>
            <a:r>
              <a:rPr lang="en-US" sz="1300" dirty="0">
                <a:latin typeface="Calibri" panose="020F0502020204030204" pitchFamily="34" charset="0"/>
                <a:ea typeface="Calibri" panose="020F0502020204030204" pitchFamily="34" charset="0"/>
              </a:rPr>
              <a:t>* One respondent did not rate Crimes Against Society, noting that s/he didn’t understand the meaning of the term.</a:t>
            </a:r>
            <a:endParaRPr lang="en-US" sz="1300" dirty="0">
              <a:effectLst/>
              <a:latin typeface="Calibri" panose="020F0502020204030204" pitchFamily="34" charset="0"/>
              <a:ea typeface="Calibri" panose="020F0502020204030204" pitchFamily="34" charset="0"/>
            </a:endParaRPr>
          </a:p>
        </p:txBody>
      </p:sp>
      <p:pic>
        <p:nvPicPr>
          <p:cNvPr id="9" name="Content Placeholder 8">
            <a:extLst>
              <a:ext uri="{FF2B5EF4-FFF2-40B4-BE49-F238E27FC236}">
                <a16:creationId xmlns:a16="http://schemas.microsoft.com/office/drawing/2014/main" id="{AA1F6C6B-699D-B1F2-85FD-6B0C44ED01FD}"/>
              </a:ext>
            </a:extLst>
          </p:cNvPr>
          <p:cNvPicPr>
            <a:picLocks noGrp="1" noChangeAspect="1"/>
          </p:cNvPicPr>
          <p:nvPr>
            <p:ph sz="half" idx="2"/>
          </p:nvPr>
        </p:nvPicPr>
        <p:blipFill>
          <a:blip r:embed="rId2"/>
          <a:stretch>
            <a:fillRect/>
          </a:stretch>
        </p:blipFill>
        <p:spPr>
          <a:xfrm>
            <a:off x="7092909" y="1568172"/>
            <a:ext cx="4056871" cy="4837471"/>
          </a:xfrm>
        </p:spPr>
      </p:pic>
    </p:spTree>
    <p:extLst>
      <p:ext uri="{BB962C8B-B14F-4D97-AF65-F5344CB8AC3E}">
        <p14:creationId xmlns:p14="http://schemas.microsoft.com/office/powerpoint/2010/main" val="126928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C8DF7-BC70-81A6-6241-A34EF75C9C43}"/>
              </a:ext>
            </a:extLst>
          </p:cNvPr>
          <p:cNvSpPr>
            <a:spLocks noGrp="1"/>
          </p:cNvSpPr>
          <p:nvPr>
            <p:ph type="title"/>
          </p:nvPr>
        </p:nvSpPr>
        <p:spPr>
          <a:xfrm>
            <a:off x="838200" y="138983"/>
            <a:ext cx="10515600" cy="460785"/>
          </a:xfrm>
        </p:spPr>
        <p:txBody>
          <a:bodyPr>
            <a:noAutofit/>
          </a:bodyPr>
          <a:lstStyle/>
          <a:p>
            <a:pPr algn="ctr"/>
            <a:r>
              <a:rPr lang="en-US" sz="3200" b="1" dirty="0">
                <a:solidFill>
                  <a:srgbClr val="0000CC"/>
                </a:solidFill>
                <a:latin typeface="+mn-lt"/>
              </a:rPr>
              <a:t>Summary of Residents’ Comments</a:t>
            </a:r>
          </a:p>
        </p:txBody>
      </p:sp>
      <p:sp>
        <p:nvSpPr>
          <p:cNvPr id="3" name="TextBox 2">
            <a:extLst>
              <a:ext uri="{FF2B5EF4-FFF2-40B4-BE49-F238E27FC236}">
                <a16:creationId xmlns:a16="http://schemas.microsoft.com/office/drawing/2014/main" id="{A67258D1-2EB4-ECD7-3688-B2CE375E3A7E}"/>
              </a:ext>
            </a:extLst>
          </p:cNvPr>
          <p:cNvSpPr txBox="1"/>
          <p:nvPr/>
        </p:nvSpPr>
        <p:spPr>
          <a:xfrm>
            <a:off x="344129" y="678426"/>
            <a:ext cx="11533239" cy="6586418"/>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b="1" dirty="0">
                <a:solidFill>
                  <a:srgbClr val="C00000"/>
                </a:solidFill>
              </a:rPr>
              <a:t>29 residents provided comments</a:t>
            </a:r>
            <a:r>
              <a:rPr lang="en-US" sz="1600" dirty="0">
                <a:solidFill>
                  <a:srgbClr val="C00000"/>
                </a:solidFill>
              </a:rPr>
              <a:t>.  </a:t>
            </a:r>
            <a:r>
              <a:rPr lang="en-US" sz="1600" dirty="0"/>
              <a:t>Some comments addressed more than one topic.</a:t>
            </a:r>
          </a:p>
          <a:p>
            <a:pPr marL="285750" indent="-285750">
              <a:spcBef>
                <a:spcPts val="600"/>
              </a:spcBef>
              <a:spcAft>
                <a:spcPts val="600"/>
              </a:spcAft>
              <a:buFont typeface="Arial" panose="020B0604020202020204" pitchFamily="34" charset="0"/>
              <a:buChar char="•"/>
            </a:pPr>
            <a:r>
              <a:rPr lang="en-US" sz="1600" b="1" dirty="0">
                <a:solidFill>
                  <a:srgbClr val="C00000"/>
                </a:solidFill>
              </a:rPr>
              <a:t>Gates:  5 Pro.  4 Con.</a:t>
            </a:r>
          </a:p>
          <a:p>
            <a:pPr marL="742950" lvl="1" indent="-285750">
              <a:spcBef>
                <a:spcPts val="400"/>
              </a:spcBef>
              <a:spcAft>
                <a:spcPts val="200"/>
              </a:spcAft>
              <a:buFont typeface="Calibri" panose="020F0502020204030204" pitchFamily="34" charset="0"/>
              <a:buChar char="-"/>
            </a:pPr>
            <a:r>
              <a:rPr lang="en-US" sz="1400" dirty="0"/>
              <a:t>Gate with a guard.  (3)</a:t>
            </a:r>
          </a:p>
          <a:p>
            <a:pPr marL="742950" lvl="1" indent="-285750">
              <a:spcBef>
                <a:spcPts val="400"/>
              </a:spcBef>
              <a:spcAft>
                <a:spcPts val="200"/>
              </a:spcAft>
              <a:buFont typeface="Calibri" panose="020F0502020204030204" pitchFamily="34" charset="0"/>
              <a:buChar char="-"/>
            </a:pPr>
            <a:r>
              <a:rPr lang="en-US" sz="1400" dirty="0"/>
              <a:t>We have been down this road before.  No gates.  (2)</a:t>
            </a:r>
          </a:p>
          <a:p>
            <a:pPr marL="742950" lvl="1" indent="-285750">
              <a:spcBef>
                <a:spcPts val="400"/>
              </a:spcBef>
              <a:spcAft>
                <a:spcPts val="200"/>
              </a:spcAft>
              <a:buFont typeface="Calibri" panose="020F0502020204030204" pitchFamily="34" charset="0"/>
              <a:buChar char="-"/>
            </a:pPr>
            <a:r>
              <a:rPr lang="en-US" sz="1400" dirty="0"/>
              <a:t>Entrance is too accessible.</a:t>
            </a:r>
          </a:p>
          <a:p>
            <a:pPr marL="742950" lvl="1" indent="-285750">
              <a:spcBef>
                <a:spcPts val="400"/>
              </a:spcBef>
              <a:spcAft>
                <a:spcPts val="200"/>
              </a:spcAft>
              <a:buFont typeface="Calibri" panose="020F0502020204030204" pitchFamily="34" charset="0"/>
              <a:buChar char="-"/>
            </a:pPr>
            <a:r>
              <a:rPr lang="en-US" sz="1400" dirty="0"/>
              <a:t>7:00 a.m. to 7:00 p.m. card reader access; 7:00 p.m. to 7:00 a.m. manned gatekeeper.</a:t>
            </a:r>
          </a:p>
          <a:p>
            <a:pPr marL="742950" lvl="1" indent="-285750">
              <a:spcBef>
                <a:spcPts val="400"/>
              </a:spcBef>
              <a:spcAft>
                <a:spcPts val="200"/>
              </a:spcAft>
              <a:buFont typeface="Calibri" panose="020F0502020204030204" pitchFamily="34" charset="0"/>
              <a:buChar char="-"/>
            </a:pPr>
            <a:r>
              <a:rPr lang="en-US" sz="1400" dirty="0"/>
              <a:t>Too many issues with security gates and legitimate contractors/deliveries.</a:t>
            </a:r>
          </a:p>
          <a:p>
            <a:pPr marL="742950" lvl="1" indent="-285750">
              <a:spcBef>
                <a:spcPts val="400"/>
              </a:spcBef>
              <a:spcAft>
                <a:spcPts val="200"/>
              </a:spcAft>
              <a:buFont typeface="Calibri" panose="020F0502020204030204" pitchFamily="34" charset="0"/>
              <a:buChar char="-"/>
            </a:pPr>
            <a:r>
              <a:rPr lang="en-US" sz="1400" dirty="0"/>
              <a:t>Frequent malfunctions are the norm with even the best gates; so a guard is needed, too.</a:t>
            </a:r>
          </a:p>
          <a:p>
            <a:pPr marL="742950" lvl="1" indent="-285750">
              <a:spcBef>
                <a:spcPts val="400"/>
              </a:spcBef>
              <a:spcAft>
                <a:spcPts val="200"/>
              </a:spcAft>
              <a:buFont typeface="Calibri" panose="020F0502020204030204" pitchFamily="34" charset="0"/>
              <a:buChar char="-"/>
            </a:pPr>
            <a:r>
              <a:rPr lang="en-US" sz="1400" dirty="0"/>
              <a:t>Very few folks want the hassle of dealing with the gate daily.</a:t>
            </a:r>
          </a:p>
          <a:p>
            <a:pPr marL="742950" lvl="1" indent="-285750">
              <a:spcBef>
                <a:spcPts val="400"/>
              </a:spcBef>
              <a:spcAft>
                <a:spcPts val="200"/>
              </a:spcAft>
              <a:buFont typeface="Calibri" panose="020F0502020204030204" pitchFamily="34" charset="0"/>
              <a:buChar char="-"/>
            </a:pPr>
            <a:r>
              <a:rPr lang="en-US" sz="1400" dirty="0"/>
              <a:t>I am not worried about crime and oppose to any attempt to make Abbottsford a gated community.</a:t>
            </a:r>
          </a:p>
          <a:p>
            <a:pPr marL="285750" lvl="1" indent="-285750">
              <a:spcBef>
                <a:spcPts val="600"/>
              </a:spcBef>
              <a:spcAft>
                <a:spcPts val="600"/>
              </a:spcAft>
              <a:buFont typeface="Arial" panose="020B0604020202020204" pitchFamily="34" charset="0"/>
              <a:buChar char="•"/>
            </a:pPr>
            <a:r>
              <a:rPr lang="en-US" sz="1600" b="1" dirty="0">
                <a:solidFill>
                  <a:srgbClr val="C00000"/>
                </a:solidFill>
              </a:rPr>
              <a:t>Security Guard at Entry (does not include the gate/guard combo):  1 Pro.  2 Con.</a:t>
            </a:r>
          </a:p>
          <a:p>
            <a:pPr marL="742950" lvl="2" indent="-285750">
              <a:spcBef>
                <a:spcPts val="600"/>
              </a:spcBef>
              <a:spcAft>
                <a:spcPts val="600"/>
              </a:spcAft>
              <a:buFont typeface="Calibri" panose="020F0502020204030204" pitchFamily="34" charset="0"/>
              <a:buChar char="-"/>
            </a:pPr>
            <a:r>
              <a:rPr lang="en-US" sz="1400" dirty="0"/>
              <a:t>I hope this is not a push to have some type of rent-a-cop.</a:t>
            </a:r>
          </a:p>
          <a:p>
            <a:pPr marL="285750" lvl="1" indent="-285750">
              <a:spcBef>
                <a:spcPts val="600"/>
              </a:spcBef>
              <a:spcAft>
                <a:spcPts val="600"/>
              </a:spcAft>
              <a:buFont typeface="Arial" panose="020B0604020202020204" pitchFamily="34" charset="0"/>
              <a:buChar char="•"/>
            </a:pPr>
            <a:r>
              <a:rPr lang="en-US" sz="1600" b="1" dirty="0">
                <a:solidFill>
                  <a:srgbClr val="C00000"/>
                </a:solidFill>
              </a:rPr>
              <a:t>Keep Us Informed of Actual Crimes in the Neighborhood.</a:t>
            </a:r>
          </a:p>
          <a:p>
            <a:pPr marL="742950" lvl="2" indent="-285750">
              <a:spcBef>
                <a:spcPts val="600"/>
              </a:spcBef>
              <a:spcAft>
                <a:spcPts val="600"/>
              </a:spcAft>
              <a:buFont typeface="Calibri" panose="020F0502020204030204" pitchFamily="34" charset="0"/>
              <a:buChar char="-"/>
            </a:pPr>
            <a:r>
              <a:rPr lang="en-US" sz="1400" dirty="0"/>
              <a:t>Homeowners want to know exactly what kind of criminal activity has actually occurred in Abbottsford.</a:t>
            </a:r>
          </a:p>
          <a:p>
            <a:pPr marL="742950" lvl="2" indent="-285750">
              <a:spcBef>
                <a:spcPts val="600"/>
              </a:spcBef>
              <a:spcAft>
                <a:spcPts val="600"/>
              </a:spcAft>
              <a:buFont typeface="Calibri" panose="020F0502020204030204" pitchFamily="34" charset="0"/>
              <a:buChar char="-"/>
            </a:pPr>
            <a:r>
              <a:rPr lang="en-US" sz="1400" dirty="0"/>
              <a:t>Transparency from the start could be helpful in keeping homeowners calm and better informed about our community’s security.</a:t>
            </a:r>
          </a:p>
          <a:p>
            <a:pPr marL="742950" lvl="2" indent="-285750">
              <a:spcBef>
                <a:spcPts val="600"/>
              </a:spcBef>
              <a:spcAft>
                <a:spcPts val="600"/>
              </a:spcAft>
              <a:buFont typeface="Calibri" panose="020F0502020204030204" pitchFamily="34" charset="0"/>
              <a:buChar char="-"/>
            </a:pPr>
            <a:r>
              <a:rPr lang="en-US" sz="1400" dirty="0"/>
              <a:t>I’d encourage us to share notices of any problems so we have a good understanding of the level of concern we should / shouldn’t have.</a:t>
            </a:r>
          </a:p>
          <a:p>
            <a:pPr marL="742950" lvl="2" indent="-285750">
              <a:spcBef>
                <a:spcPts val="600"/>
              </a:spcBef>
              <a:spcAft>
                <a:spcPts val="600"/>
              </a:spcAft>
              <a:buFont typeface="Calibri" panose="020F0502020204030204" pitchFamily="34" charset="0"/>
              <a:buChar char="-"/>
            </a:pPr>
            <a:r>
              <a:rPr lang="en-US" sz="1400" dirty="0"/>
              <a:t>I’m curious to know how many crimes have been committed in Abbottsford.  How many break-ins (vehicle or homes) in the past 10 years?  How many incidents of crime has Abbottsford experienced and when?  In other words, what is the true vs perceived crime problem in Abbottsford.</a:t>
            </a:r>
          </a:p>
          <a:p>
            <a:pPr marL="0" lvl="1">
              <a:spcBef>
                <a:spcPts val="600"/>
              </a:spcBef>
              <a:spcAft>
                <a:spcPts val="600"/>
              </a:spcAft>
            </a:pPr>
            <a:endParaRPr lang="en-US" b="1" dirty="0"/>
          </a:p>
        </p:txBody>
      </p:sp>
    </p:spTree>
    <p:extLst>
      <p:ext uri="{BB962C8B-B14F-4D97-AF65-F5344CB8AC3E}">
        <p14:creationId xmlns:p14="http://schemas.microsoft.com/office/powerpoint/2010/main" val="90724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C8DF7-BC70-81A6-6241-A34EF75C9C43}"/>
              </a:ext>
            </a:extLst>
          </p:cNvPr>
          <p:cNvSpPr>
            <a:spLocks noGrp="1"/>
          </p:cNvSpPr>
          <p:nvPr>
            <p:ph type="title"/>
          </p:nvPr>
        </p:nvSpPr>
        <p:spPr>
          <a:xfrm>
            <a:off x="838199" y="301083"/>
            <a:ext cx="10515600" cy="250111"/>
          </a:xfrm>
        </p:spPr>
        <p:txBody>
          <a:bodyPr>
            <a:normAutofit fontScale="90000"/>
          </a:bodyPr>
          <a:lstStyle/>
          <a:p>
            <a:pPr algn="ctr">
              <a:tabLst>
                <a:tab pos="5140325" algn="l"/>
              </a:tabLst>
            </a:pPr>
            <a:r>
              <a:rPr lang="en-US" sz="3600" b="1" dirty="0">
                <a:solidFill>
                  <a:srgbClr val="0000CC"/>
                </a:solidFill>
                <a:latin typeface="+mn-lt"/>
              </a:rPr>
              <a:t>Summary of Residents’ Comments </a:t>
            </a:r>
            <a:r>
              <a:rPr lang="en-US" sz="1800" b="1" dirty="0">
                <a:solidFill>
                  <a:srgbClr val="0000CC"/>
                </a:solidFill>
              </a:rPr>
              <a:t>(</a:t>
            </a:r>
            <a:r>
              <a:rPr lang="en-US" sz="1800" b="1" dirty="0" err="1">
                <a:solidFill>
                  <a:srgbClr val="0000CC"/>
                </a:solidFill>
              </a:rPr>
              <a:t>cont</a:t>
            </a:r>
            <a:r>
              <a:rPr lang="en-US" sz="1800" b="1" dirty="0">
                <a:solidFill>
                  <a:srgbClr val="0000CC"/>
                </a:solidFill>
              </a:rPr>
              <a:t>)</a:t>
            </a:r>
          </a:p>
        </p:txBody>
      </p:sp>
      <p:sp>
        <p:nvSpPr>
          <p:cNvPr id="3" name="TextBox 2">
            <a:extLst>
              <a:ext uri="{FF2B5EF4-FFF2-40B4-BE49-F238E27FC236}">
                <a16:creationId xmlns:a16="http://schemas.microsoft.com/office/drawing/2014/main" id="{A67258D1-2EB4-ECD7-3688-B2CE375E3A7E}"/>
              </a:ext>
            </a:extLst>
          </p:cNvPr>
          <p:cNvSpPr txBox="1"/>
          <p:nvPr/>
        </p:nvSpPr>
        <p:spPr>
          <a:xfrm>
            <a:off x="324463" y="640404"/>
            <a:ext cx="11543071" cy="665823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400"/>
              </a:spcBef>
              <a:spcAft>
                <a:spcPts val="20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C00000"/>
                </a:solidFill>
                <a:effectLst/>
                <a:uLnTx/>
                <a:uFillTx/>
                <a:latin typeface="Calibri" panose="020F0502020204030204"/>
                <a:ea typeface="+mn-ea"/>
                <a:cs typeface="+mn-cs"/>
              </a:rPr>
              <a:t>Homeowner Responsibility</a:t>
            </a:r>
          </a:p>
          <a:p>
            <a:pPr marL="742950" lvl="1" indent="-285750">
              <a:spcBef>
                <a:spcPts val="400"/>
              </a:spcBef>
              <a:spcAft>
                <a:spcPts val="200"/>
              </a:spcAft>
              <a:buFont typeface="Calibri" panose="020F0502020204030204" pitchFamily="34" charset="0"/>
              <a:buChar char="-"/>
            </a:pPr>
            <a:r>
              <a:rPr kumimoji="0" lang="en-US" sz="1400" i="0" u="none" strike="noStrike" kern="1200" cap="none" spc="0" normalizeH="0" baseline="0" noProof="0" dirty="0">
                <a:ln>
                  <a:noFill/>
                </a:ln>
                <a:effectLst/>
                <a:uLnTx/>
                <a:uFillTx/>
                <a:latin typeface="Calibri" panose="020F0502020204030204"/>
                <a:ea typeface="+mn-ea"/>
                <a:cs typeface="+mn-cs"/>
              </a:rPr>
              <a:t>Have more neighbors light their alleys and front doors.</a:t>
            </a:r>
          </a:p>
          <a:p>
            <a:pPr marL="742950" marR="0" lvl="1" indent="-285750" algn="l" defTabSz="914400" rtl="0" eaLnBrk="1" fontAlgn="auto" latinLnBrk="0" hangingPunct="1">
              <a:lnSpc>
                <a:spcPct val="100000"/>
              </a:lnSpc>
              <a:spcBef>
                <a:spcPts val="400"/>
              </a:spcBef>
              <a:spcAft>
                <a:spcPts val="20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We had a police officer advise us that some alleys are too dark.</a:t>
            </a:r>
            <a:endParaRPr kumimoji="0" lang="en-US" sz="1400" i="0" u="none" strike="noStrike" kern="1200" cap="none" spc="0" normalizeH="0" baseline="0" noProof="0" dirty="0">
              <a:ln>
                <a:noFill/>
              </a:ln>
              <a:effectLst/>
              <a:uLnTx/>
              <a:uFillTx/>
              <a:latin typeface="Calibri" panose="020F0502020204030204"/>
              <a:ea typeface="+mn-ea"/>
              <a:cs typeface="+mn-cs"/>
            </a:endParaRPr>
          </a:p>
          <a:p>
            <a:pPr marL="742950" lvl="1" indent="-285750">
              <a:spcBef>
                <a:spcPts val="400"/>
              </a:spcBef>
              <a:spcAft>
                <a:spcPts val="200"/>
              </a:spcAft>
              <a:buFont typeface="Calibri" panose="020F0502020204030204" pitchFamily="34" charset="0"/>
              <a:buChar char="-"/>
            </a:pPr>
            <a:r>
              <a:rPr lang="en-US" sz="1400" dirty="0">
                <a:latin typeface="Calibri" panose="020F0502020204030204"/>
              </a:rPr>
              <a:t>Each residence needs to take care of its own security with a security system.  Each resident needs to protect his/her own property.</a:t>
            </a:r>
          </a:p>
          <a:p>
            <a:pPr marL="742950" lvl="1" indent="-285750">
              <a:spcBef>
                <a:spcPts val="400"/>
              </a:spcBef>
              <a:spcAft>
                <a:spcPts val="200"/>
              </a:spcAft>
              <a:buFont typeface="Calibri" panose="020F0502020204030204" pitchFamily="34" charset="0"/>
              <a:buChar char="-"/>
            </a:pPr>
            <a:r>
              <a:rPr kumimoji="0" lang="en-US" sz="1400" i="0" u="none" strike="noStrike" kern="1200" cap="none" spc="0" normalizeH="0" baseline="0" noProof="0" dirty="0">
                <a:ln>
                  <a:noFill/>
                </a:ln>
                <a:effectLst/>
                <a:uLnTx/>
                <a:uFillTx/>
                <a:latin typeface="Calibri" panose="020F0502020204030204"/>
                <a:ea typeface="+mn-ea"/>
                <a:cs typeface="+mn-cs"/>
              </a:rPr>
              <a:t>We should stress that security is the individual homeowner’s responsibility.  The role of the HOA should be to assist the homeowner in that regard.</a:t>
            </a:r>
          </a:p>
          <a:p>
            <a:pPr marL="742950" lvl="1" indent="-285750">
              <a:spcBef>
                <a:spcPts val="400"/>
              </a:spcBef>
              <a:spcAft>
                <a:spcPts val="200"/>
              </a:spcAft>
              <a:buFont typeface="Calibri" panose="020F0502020204030204" pitchFamily="34" charset="0"/>
              <a:buChar char="-"/>
            </a:pPr>
            <a:r>
              <a:rPr lang="en-US" sz="1400" dirty="0">
                <a:latin typeface="Calibri" panose="020F0502020204030204"/>
              </a:rPr>
              <a:t>Solicitors coming into neighborhoods is a nationwide problem.  It can easily be solved by simply not opening your door to strangers.</a:t>
            </a:r>
          </a:p>
          <a:p>
            <a:pPr marL="742950" lvl="1" indent="-285750">
              <a:spcBef>
                <a:spcPts val="400"/>
              </a:spcBef>
              <a:spcAft>
                <a:spcPts val="200"/>
              </a:spcAft>
              <a:buFont typeface="Calibri" panose="020F0502020204030204" pitchFamily="34" charset="0"/>
              <a:buChar char="-"/>
            </a:pPr>
            <a:r>
              <a:rPr lang="en-US" sz="1400" dirty="0">
                <a:latin typeface="Calibri" panose="020F0502020204030204"/>
              </a:rPr>
              <a:t>We should continue to look out for each other and let our neighbors and Cody know when we will be out-of-town.</a:t>
            </a:r>
          </a:p>
          <a:p>
            <a:pPr marL="285750" indent="-285750">
              <a:spcBef>
                <a:spcPts val="400"/>
              </a:spcBef>
              <a:spcAft>
                <a:spcPts val="200"/>
              </a:spcAft>
              <a:buFont typeface="Arial" panose="020B0604020202020204" pitchFamily="34" charset="0"/>
              <a:buChar char="•"/>
            </a:pPr>
            <a:r>
              <a:rPr lang="en-US" sz="1600" b="1" dirty="0">
                <a:solidFill>
                  <a:srgbClr val="C00000"/>
                </a:solidFill>
                <a:latin typeface="Calibri" panose="020F0502020204030204"/>
              </a:rPr>
              <a:t>Security Environment</a:t>
            </a:r>
          </a:p>
          <a:p>
            <a:pPr marL="742950" lvl="1" indent="-285750">
              <a:spcBef>
                <a:spcPts val="400"/>
              </a:spcBef>
              <a:spcAft>
                <a:spcPts val="200"/>
              </a:spcAft>
              <a:buFont typeface="Calibri" panose="020F0502020204030204" pitchFamily="34" charset="0"/>
              <a:buChar char="-"/>
            </a:pPr>
            <a:r>
              <a:rPr lang="en-US" sz="1400" dirty="0">
                <a:latin typeface="Calibri" panose="020F0502020204030204"/>
              </a:rPr>
              <a:t>I have not had a problem with crime in the neighborhood; however, many neighbors seem to be concerned.</a:t>
            </a:r>
          </a:p>
          <a:p>
            <a:pPr marL="742950" marR="0" lvl="1" indent="-285750" algn="l" defTabSz="914400" rtl="0" eaLnBrk="1" fontAlgn="auto" latinLnBrk="0" hangingPunct="1">
              <a:lnSpc>
                <a:spcPct val="100000"/>
              </a:lnSpc>
              <a:spcBef>
                <a:spcPts val="400"/>
              </a:spcBef>
              <a:spcAft>
                <a:spcPts val="20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We are new to the neighborhood and I feel very safe here.</a:t>
            </a:r>
          </a:p>
          <a:p>
            <a:pPr marL="742950" marR="0" lvl="1" indent="-285750" algn="l" defTabSz="914400" rtl="0" eaLnBrk="1" fontAlgn="auto" latinLnBrk="0" hangingPunct="1">
              <a:lnSpc>
                <a:spcPct val="100000"/>
              </a:lnSpc>
              <a:spcBef>
                <a:spcPts val="400"/>
              </a:spcBef>
              <a:spcAft>
                <a:spcPts val="20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We feel very safe in the Abbottsford neighborhood.</a:t>
            </a:r>
          </a:p>
          <a:p>
            <a:pPr marL="742950" marR="0" lvl="1" indent="-285750" algn="l" defTabSz="914400" rtl="0" eaLnBrk="1" fontAlgn="auto" latinLnBrk="0" hangingPunct="1">
              <a:lnSpc>
                <a:spcPct val="100000"/>
              </a:lnSpc>
              <a:spcBef>
                <a:spcPts val="400"/>
              </a:spcBef>
              <a:spcAft>
                <a:spcPts val="20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As long as there are lots of dog walkers, workers of all sorts, Cody, etc. I don’t worry too much.</a:t>
            </a:r>
            <a:endParaRPr lang="en-US" sz="1400" dirty="0">
              <a:latin typeface="Calibri" panose="020F0502020204030204"/>
            </a:endParaRPr>
          </a:p>
          <a:p>
            <a:pPr marL="742950" lvl="1" indent="-285750">
              <a:spcBef>
                <a:spcPts val="400"/>
              </a:spcBef>
              <a:spcAft>
                <a:spcPts val="200"/>
              </a:spcAft>
              <a:buFont typeface="Calibri" panose="020F0502020204030204" pitchFamily="34" charset="0"/>
              <a:buChar char="-"/>
            </a:pPr>
            <a:r>
              <a:rPr lang="en-US" sz="1400" dirty="0">
                <a:latin typeface="Calibri" panose="020F0502020204030204"/>
              </a:rPr>
              <a:t>Abbottsford should take a crime prevention position.  Let’s not have murder or rape be the cause of Abbottsford taking-up crime prevention.</a:t>
            </a:r>
          </a:p>
          <a:p>
            <a:pPr marL="742950" lvl="1" indent="-285750">
              <a:spcBef>
                <a:spcPts val="400"/>
              </a:spcBef>
              <a:spcAft>
                <a:spcPts val="200"/>
              </a:spcAft>
              <a:buFont typeface="Calibri" panose="020F0502020204030204" pitchFamily="34" charset="0"/>
              <a:buChar char="-"/>
            </a:pPr>
            <a:r>
              <a:rPr lang="en-US" sz="1400" dirty="0">
                <a:latin typeface="Calibri" panose="020F0502020204030204"/>
              </a:rPr>
              <a:t>More than anything, we would not like to see Abbottsford react with fear when we have experienced or heard of only a couple of events, not even ones in our own complex.</a:t>
            </a:r>
          </a:p>
          <a:p>
            <a:pPr marL="742950" marR="0" lvl="1" indent="-285750" algn="l" defTabSz="914400" rtl="0" eaLnBrk="1" fontAlgn="auto" latinLnBrk="0" hangingPunct="1">
              <a:lnSpc>
                <a:spcPct val="100000"/>
              </a:lnSpc>
              <a:spcBef>
                <a:spcPts val="400"/>
              </a:spcBef>
              <a:spcAft>
                <a:spcPts val="20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Over the past few years, we’ve had a few solicitors come door-to-door, usually in the evening.  No one is on-site to call and I’m never sure what the best alternative is except the police.  I don’t have a fix, but I recommend we not allow non-residents to walk in Abbottsford if possible.</a:t>
            </a:r>
          </a:p>
          <a:p>
            <a:pPr marL="285750" marR="0" lvl="1" indent="-285750" algn="l" defTabSz="914400" rtl="0" eaLnBrk="1" fontAlgn="auto" latinLnBrk="0" hangingPunct="1">
              <a:lnSpc>
                <a:spcPct val="100000"/>
              </a:lnSpc>
              <a:spcBef>
                <a:spcPts val="400"/>
              </a:spcBef>
              <a:spcAft>
                <a:spcPts val="200"/>
              </a:spcAft>
              <a:buClrTx/>
              <a:buSzTx/>
              <a:buFont typeface="Arial" panose="020B0604020202020204" pitchFamily="34" charset="0"/>
              <a:buChar char="•"/>
              <a:tabLst/>
              <a:defRPr/>
            </a:pPr>
            <a:r>
              <a:rPr lang="en-US" sz="1400" b="1" dirty="0">
                <a:solidFill>
                  <a:srgbClr val="C00000"/>
                </a:solidFill>
                <a:latin typeface="Calibri" panose="020F0502020204030204"/>
              </a:rPr>
              <a:t>General Comments</a:t>
            </a:r>
          </a:p>
          <a:p>
            <a:pPr marL="742950" marR="0" lvl="1" indent="-285750" algn="l" defTabSz="914400" rtl="0" eaLnBrk="1" fontAlgn="auto" latinLnBrk="0" hangingPunct="1">
              <a:lnSpc>
                <a:spcPct val="100000"/>
              </a:lnSpc>
              <a:spcBef>
                <a:spcPts val="400"/>
              </a:spcBef>
              <a:spcAft>
                <a:spcPts val="20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My biggest fear in this neighborhood is getting hit by a car, whether driven by a neighbor, vendor, or contractor.</a:t>
            </a:r>
          </a:p>
          <a:p>
            <a:pPr marL="742950" marR="0" lvl="1" indent="-285750" algn="l" defTabSz="914400" rtl="0" eaLnBrk="1" fontAlgn="auto" latinLnBrk="0" hangingPunct="1">
              <a:lnSpc>
                <a:spcPct val="100000"/>
              </a:lnSpc>
              <a:spcBef>
                <a:spcPts val="400"/>
              </a:spcBef>
              <a:spcAft>
                <a:spcPts val="20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Too many residents park outside their garages, including on the main streets.  This practice disturbs the appearance of our community at times can present a driving hazard.</a:t>
            </a:r>
          </a:p>
          <a:p>
            <a:pPr marL="742950" lvl="1" indent="-285750">
              <a:spcBef>
                <a:spcPts val="400"/>
              </a:spcBef>
              <a:spcAft>
                <a:spcPts val="200"/>
              </a:spcAft>
              <a:buFont typeface="Calibri" panose="020F0502020204030204" pitchFamily="34" charset="0"/>
              <a:buChar char="-"/>
            </a:pPr>
            <a:r>
              <a:rPr lang="en-US" sz="1400" dirty="0">
                <a:latin typeface="Calibri" panose="020F0502020204030204"/>
              </a:rPr>
              <a:t>I appreciate having Cody around.  He is always quick to respond.</a:t>
            </a:r>
          </a:p>
          <a:p>
            <a:pPr marL="0" marR="0" lvl="1" indent="0" algn="l" defTabSz="914400" rtl="0" eaLnBrk="1" fontAlgn="auto" latinLnBrk="0" hangingPunct="1">
              <a:lnSpc>
                <a:spcPct val="100000"/>
              </a:lnSpc>
              <a:spcBef>
                <a:spcPts val="600"/>
              </a:spcBef>
              <a:spcAft>
                <a:spcPts val="60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9655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FC35E8-CD03-D2AF-11D0-BEB0D04F43B8}"/>
              </a:ext>
            </a:extLst>
          </p:cNvPr>
          <p:cNvSpPr txBox="1"/>
          <p:nvPr/>
        </p:nvSpPr>
        <p:spPr>
          <a:xfrm>
            <a:off x="1635512" y="1913200"/>
            <a:ext cx="8920976" cy="30315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4400" b="1" i="0" u="none" strike="noStrike" kern="1200" cap="none" spc="0" normalizeH="0" baseline="0" noProof="0" dirty="0">
                <a:ln>
                  <a:noFill/>
                </a:ln>
                <a:solidFill>
                  <a:srgbClr val="0000CC"/>
                </a:solidFill>
                <a:effectLst/>
                <a:uLnTx/>
                <a:uFillTx/>
                <a:latin typeface="Calibri" panose="020F0502020204030204"/>
                <a:ea typeface="+mn-ea"/>
                <a:cs typeface="+mn-cs"/>
              </a:rPr>
              <a:t>POLICE REVIEW</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4400" b="1" i="0" u="none" strike="noStrike" kern="1200" cap="none" spc="0" normalizeH="0" baseline="0" noProof="0" dirty="0">
                <a:ln>
                  <a:noFill/>
                </a:ln>
                <a:solidFill>
                  <a:srgbClr val="0000CC"/>
                </a:solidFill>
                <a:effectLst/>
                <a:uLnTx/>
                <a:uFillTx/>
                <a:latin typeface="Calibri" panose="020F0502020204030204"/>
                <a:ea typeface="+mn-ea"/>
                <a:cs typeface="+mn-cs"/>
              </a:rPr>
              <a:t>of </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4400" b="1" i="0" u="none" strike="noStrike" kern="1200" cap="none" spc="0" normalizeH="0" baseline="0" noProof="0" dirty="0">
                <a:ln>
                  <a:noFill/>
                </a:ln>
                <a:solidFill>
                  <a:srgbClr val="0000CC"/>
                </a:solidFill>
                <a:effectLst/>
                <a:uLnTx/>
                <a:uFillTx/>
                <a:latin typeface="Calibri" panose="020F0502020204030204"/>
                <a:ea typeface="+mn-ea"/>
                <a:cs typeface="+mn-cs"/>
              </a:rPr>
              <a:t>Abbottsford’s Security Environment</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4400" b="1" i="0" u="none" strike="noStrike" kern="1200" cap="none" spc="0" normalizeH="0" baseline="0" noProof="0" dirty="0">
                <a:ln>
                  <a:noFill/>
                </a:ln>
                <a:solidFill>
                  <a:srgbClr val="0000CC"/>
                </a:solidFill>
                <a:effectLst/>
                <a:uLnTx/>
                <a:uFillTx/>
                <a:latin typeface="Calibri" panose="020F0502020204030204"/>
                <a:ea typeface="+mn-ea"/>
                <a:cs typeface="+mn-cs"/>
              </a:rPr>
              <a:t>September 28-29, 2023</a:t>
            </a:r>
          </a:p>
        </p:txBody>
      </p:sp>
    </p:spTree>
    <p:extLst>
      <p:ext uri="{BB962C8B-B14F-4D97-AF65-F5344CB8AC3E}">
        <p14:creationId xmlns:p14="http://schemas.microsoft.com/office/powerpoint/2010/main" val="1971100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TotalTime>
  <Words>3581</Words>
  <Application>Microsoft Office PowerPoint</Application>
  <PresentationFormat>Widescreen</PresentationFormat>
  <Paragraphs>182</Paragraphs>
  <Slides>20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RESIDENTS’  SURVEY  RESULTS, POLICE  REVIEW,  CAP  INDEX  ANALYSIS AND  COMMITTEE  RECOMMENDATIONS</vt:lpstr>
      <vt:lpstr>PowerPoint Presentation</vt:lpstr>
      <vt:lpstr>Survey Highlights</vt:lpstr>
      <vt:lpstr>Q1:  Rate your level of comfort with Abbottsford’s general security environment. </vt:lpstr>
      <vt:lpstr>Q2:  What are your priorities for ensuring Abbottsford’s security?  Please assign a sequential number to each option, with 1 being your top priority and 6 being your lowest priority.*</vt:lpstr>
      <vt:lpstr>Q3:  Please number in sequential order the categories of crime – Motor Vehicle Crimes, Crimes Against Persons, Against Property, Against Society – from greatest to least concern to you.  Assign 1 to the category of greatest concern and 4 to the category of least concern.</vt:lpstr>
      <vt:lpstr>Summary of Residents’ Comments</vt:lpstr>
      <vt:lpstr>Summary of Residents’ Comments (cont)</vt:lpstr>
      <vt:lpstr>PowerPoint Presentation</vt:lpstr>
      <vt:lpstr>Highlights of Metro Nashville Police Review</vt:lpstr>
      <vt:lpstr>Key Findings of Metro Nashville Police Review</vt:lpstr>
      <vt:lpstr>Key Findings of Metro Nashville Police Review</vt:lpstr>
      <vt:lpstr>Key Findings of Metro Nashville Police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ABBOTTSFORD SECURITY SURVEY</dc:title>
  <dc:creator>Margaret Levine</dc:creator>
  <cp:lastModifiedBy>Margaret Levine</cp:lastModifiedBy>
  <cp:revision>60</cp:revision>
  <cp:lastPrinted>2023-07-12T01:34:21Z</cp:lastPrinted>
  <dcterms:created xsi:type="dcterms:W3CDTF">2023-07-05T13:57:26Z</dcterms:created>
  <dcterms:modified xsi:type="dcterms:W3CDTF">2023-10-18T20:39:13Z</dcterms:modified>
</cp:coreProperties>
</file>